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554" r:id="rId3"/>
    <p:sldId id="570" r:id="rId4"/>
    <p:sldId id="571" r:id="rId5"/>
    <p:sldId id="572" r:id="rId6"/>
    <p:sldId id="573" r:id="rId7"/>
    <p:sldId id="574" r:id="rId8"/>
    <p:sldId id="575" r:id="rId9"/>
    <p:sldId id="559" r:id="rId10"/>
    <p:sldId id="595" r:id="rId11"/>
    <p:sldId id="577" r:id="rId12"/>
    <p:sldId id="594" r:id="rId13"/>
    <p:sldId id="597" r:id="rId14"/>
    <p:sldId id="596" r:id="rId15"/>
    <p:sldId id="580" r:id="rId16"/>
    <p:sldId id="581" r:id="rId17"/>
    <p:sldId id="598" r:id="rId18"/>
    <p:sldId id="582" r:id="rId19"/>
    <p:sldId id="583" r:id="rId20"/>
    <p:sldId id="584" r:id="rId21"/>
    <p:sldId id="585" r:id="rId22"/>
    <p:sldId id="586" r:id="rId23"/>
    <p:sldId id="587" r:id="rId24"/>
    <p:sldId id="588" r:id="rId25"/>
    <p:sldId id="589" r:id="rId26"/>
    <p:sldId id="590" r:id="rId27"/>
    <p:sldId id="591" r:id="rId28"/>
    <p:sldId id="592" r:id="rId29"/>
    <p:sldId id="593" r:id="rId30"/>
    <p:sldId id="471"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vans" initials="n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C625"/>
    <a:srgbClr val="97D700"/>
    <a:srgbClr val="01A611"/>
    <a:srgbClr val="1FBB1F"/>
    <a:srgbClr val="104F9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9027" autoAdjust="0"/>
  </p:normalViewPr>
  <p:slideViewPr>
    <p:cSldViewPr>
      <p:cViewPr varScale="1">
        <p:scale>
          <a:sx n="57" d="100"/>
          <a:sy n="57" d="100"/>
        </p:scale>
        <p:origin x="12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561728395061734E-2"/>
          <c:y val="0.18768514015691248"/>
          <c:w val="0.84104938271604934"/>
          <c:h val="0.55979843405701724"/>
        </c:manualLayout>
      </c:layout>
      <c:pie3DChart>
        <c:varyColors val="1"/>
        <c:ser>
          <c:idx val="0"/>
          <c:order val="0"/>
          <c:tx>
            <c:strRef>
              <c:f>Sheet1!$B$1</c:f>
              <c:strCache>
                <c:ptCount val="1"/>
                <c:pt idx="0">
                  <c:v>Damages by Reason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48-4993-839A-F2485D6EAD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48-4993-839A-F2485D6EAD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48-4993-839A-F2485D6EAD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48-4993-839A-F2485D6EAD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948-4993-839A-F2485D6EAD7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948-4993-839A-F2485D6EAD77}"/>
              </c:ext>
            </c:extLst>
          </c:dPt>
          <c:dLbls>
            <c:dLbl>
              <c:idx val="0"/>
              <c:layout>
                <c:manualLayout>
                  <c:x val="5.6076844561096526E-3"/>
                  <c:y val="-6.090593316825612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48-4993-839A-F2485D6EAD77}"/>
                </c:ext>
              </c:extLst>
            </c:dLbl>
            <c:dLbl>
              <c:idx val="1"/>
              <c:layout>
                <c:manualLayout>
                  <c:x val="-2.7641076115485563E-2"/>
                  <c:y val="-3.5525036329284031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2299382716049382E-2"/>
                      <c:h val="9.65697244984106E-2"/>
                    </c:manualLayout>
                  </c15:layout>
                </c:ext>
                <c:ext xmlns:c16="http://schemas.microsoft.com/office/drawing/2014/chart" uri="{C3380CC4-5D6E-409C-BE32-E72D297353CC}">
                  <c16:uniqueId val="{00000003-2948-4993-839A-F2485D6EAD77}"/>
                </c:ext>
              </c:extLst>
            </c:dLbl>
            <c:dLbl>
              <c:idx val="2"/>
              <c:layout>
                <c:manualLayout>
                  <c:x val="-2.3047049674346263E-2"/>
                  <c:y val="-1.0423858966588989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48-4993-839A-F2485D6EAD77}"/>
                </c:ext>
              </c:extLst>
            </c:dLbl>
            <c:dLbl>
              <c:idx val="3"/>
              <c:layout>
                <c:manualLayout>
                  <c:x val="2.7740108875279478E-3"/>
                  <c:y val="-6.884059812243273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948-4993-839A-F2485D6EAD77}"/>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2948-4993-839A-F2485D6EAD77}"/>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2948-4993-839A-F2485D6EAD7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Notification not made</c:v>
                </c:pt>
                <c:pt idx="1">
                  <c:v>Not Following Instructions</c:v>
                </c:pt>
                <c:pt idx="2">
                  <c:v>Locate Incorrect</c:v>
                </c:pt>
                <c:pt idx="3">
                  <c:v>Misc</c:v>
                </c:pt>
              </c:strCache>
            </c:strRef>
          </c:cat>
          <c:val>
            <c:numRef>
              <c:f>Sheet1!$B$2:$B$5</c:f>
              <c:numCache>
                <c:formatCode>General</c:formatCode>
                <c:ptCount val="4"/>
                <c:pt idx="0">
                  <c:v>1685</c:v>
                </c:pt>
                <c:pt idx="1">
                  <c:v>1339</c:v>
                </c:pt>
                <c:pt idx="2">
                  <c:v>141</c:v>
                </c:pt>
                <c:pt idx="3">
                  <c:v>1269</c:v>
                </c:pt>
              </c:numCache>
            </c:numRef>
          </c:val>
          <c:extLst>
            <c:ext xmlns:c16="http://schemas.microsoft.com/office/drawing/2014/chart" uri="{C3380CC4-5D6E-409C-BE32-E72D297353CC}">
              <c16:uniqueId val="{0000000C-2948-4993-839A-F2485D6EAD77}"/>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4" rIns="93166"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6" tIns="46584" rIns="93166" bIns="46584" rtlCol="0"/>
          <a:lstStyle>
            <a:lvl1pPr algn="r" fontAlgn="auto">
              <a:spcBef>
                <a:spcPts val="0"/>
              </a:spcBef>
              <a:spcAft>
                <a:spcPts val="0"/>
              </a:spcAft>
              <a:defRPr sz="1200" smtClean="0">
                <a:latin typeface="+mn-lt"/>
              </a:defRPr>
            </a:lvl1pPr>
          </a:lstStyle>
          <a:p>
            <a:pPr>
              <a:defRPr/>
            </a:pPr>
            <a:fld id="{CD486CEE-0621-4398-B564-BF473FE3E8A1}" type="datetimeFigureOut">
              <a:rPr lang="en-US"/>
              <a:pPr>
                <a:defRPr/>
              </a:pPr>
              <a:t>4/4/2017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4" rIns="93166"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6" tIns="46584" rIns="93166" bIns="46584" rtlCol="0" anchor="b"/>
          <a:lstStyle>
            <a:lvl1pPr algn="r" fontAlgn="auto">
              <a:spcBef>
                <a:spcPts val="0"/>
              </a:spcBef>
              <a:spcAft>
                <a:spcPts val="0"/>
              </a:spcAft>
              <a:defRPr sz="1200" smtClean="0">
                <a:latin typeface="+mn-lt"/>
              </a:defRPr>
            </a:lvl1pPr>
          </a:lstStyle>
          <a:p>
            <a:pPr>
              <a:defRPr/>
            </a:pPr>
            <a:fld id="{8A5784E6-623E-4ABA-BEF1-4AE976ED1AF8}" type="slidenum">
              <a:rPr lang="en-US"/>
              <a:pPr>
                <a:defRPr/>
              </a:pPr>
              <a:t>‹#›</a:t>
            </a:fld>
            <a:endParaRPr lang="en-US" dirty="0"/>
          </a:p>
        </p:txBody>
      </p:sp>
    </p:spTree>
    <p:extLst>
      <p:ext uri="{BB962C8B-B14F-4D97-AF65-F5344CB8AC3E}">
        <p14:creationId xmlns:p14="http://schemas.microsoft.com/office/powerpoint/2010/main" val="157223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4" rIns="93166" bIns="46584"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6" tIns="46584" rIns="93166" bIns="46584" rtlCol="0"/>
          <a:lstStyle>
            <a:lvl1pPr algn="r" fontAlgn="auto">
              <a:spcBef>
                <a:spcPts val="0"/>
              </a:spcBef>
              <a:spcAft>
                <a:spcPts val="0"/>
              </a:spcAft>
              <a:defRPr sz="1200" smtClean="0">
                <a:latin typeface="+mn-lt"/>
              </a:defRPr>
            </a:lvl1pPr>
          </a:lstStyle>
          <a:p>
            <a:pPr>
              <a:defRPr/>
            </a:pPr>
            <a:fld id="{EF0DA86F-85D3-431E-8330-154EB2BDFB05}" type="datetimeFigureOut">
              <a:rPr lang="en-US"/>
              <a:pPr>
                <a:defRPr/>
              </a:pPr>
              <a:t>4/4/2017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6" tIns="46584" rIns="93166"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4" rIns="93166"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4" rIns="93166" bIns="46584"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6" tIns="46584" rIns="93166" bIns="46584" rtlCol="0" anchor="b"/>
          <a:lstStyle>
            <a:lvl1pPr algn="r" fontAlgn="auto">
              <a:spcBef>
                <a:spcPts val="0"/>
              </a:spcBef>
              <a:spcAft>
                <a:spcPts val="0"/>
              </a:spcAft>
              <a:defRPr sz="1200" smtClean="0">
                <a:latin typeface="+mn-lt"/>
              </a:defRPr>
            </a:lvl1pPr>
          </a:lstStyle>
          <a:p>
            <a:pPr>
              <a:defRPr/>
            </a:pPr>
            <a:fld id="{F60BDAB8-9470-4836-8596-408C8C54A606}" type="slidenum">
              <a:rPr lang="en-US"/>
              <a:pPr>
                <a:defRPr/>
              </a:pPr>
              <a:t>‹#›</a:t>
            </a:fld>
            <a:endParaRPr lang="en-US" dirty="0"/>
          </a:p>
        </p:txBody>
      </p:sp>
    </p:spTree>
    <p:extLst>
      <p:ext uri="{BB962C8B-B14F-4D97-AF65-F5344CB8AC3E}">
        <p14:creationId xmlns:p14="http://schemas.microsoft.com/office/powerpoint/2010/main" val="837077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E80AF-ED13-4E04-8093-7E24C5241B10}"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3267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10</a:t>
            </a:fld>
            <a:endParaRPr lang="en-US" dirty="0"/>
          </a:p>
        </p:txBody>
      </p:sp>
    </p:spTree>
    <p:extLst>
      <p:ext uri="{BB962C8B-B14F-4D97-AF65-F5344CB8AC3E}">
        <p14:creationId xmlns:p14="http://schemas.microsoft.com/office/powerpoint/2010/main" val="222331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11</a:t>
            </a:fld>
            <a:endParaRPr lang="en-US" dirty="0"/>
          </a:p>
        </p:txBody>
      </p:sp>
    </p:spTree>
    <p:extLst>
      <p:ext uri="{BB962C8B-B14F-4D97-AF65-F5344CB8AC3E}">
        <p14:creationId xmlns:p14="http://schemas.microsoft.com/office/powerpoint/2010/main" val="1110620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12</a:t>
            </a:fld>
            <a:endParaRPr lang="en-US" dirty="0"/>
          </a:p>
        </p:txBody>
      </p:sp>
    </p:spTree>
    <p:extLst>
      <p:ext uri="{BB962C8B-B14F-4D97-AF65-F5344CB8AC3E}">
        <p14:creationId xmlns:p14="http://schemas.microsoft.com/office/powerpoint/2010/main" val="128657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baseline="0" dirty="0"/>
              <a:t>Right now, the way we select who gets notified is by the street, cross street and corner lot questions.  We can filter based on what our members ask us to do but effectively that’s why you don’t get Toronto Water notified when digging in Timmins.  The map we have you select is for reference only.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CA" baseline="0" dirty="0"/>
              <a:t>This December we have a big change coming. </a:t>
            </a:r>
            <a:r>
              <a:rPr lang="en-US" baseline="0" dirty="0"/>
              <a:t>In December, that map selection will also be used to tell our system who to notify.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So this year is a whole dig season about learning to use the map selection tool. Up until December, you get to practice.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Now we’ve already heard since turning this requirement on you’d like us to have a measuring tool and addresses clearly visible on the map.  We’re working on those and hope to have an update for you in July or August.  At that time, we’re having another set of training programs available for you.  Stay tuned.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Let’s talk about what we’ve seen and what you can do between now and December so you can get the most out of your one call ticket this year and be an expert when the map counts.</a:t>
            </a:r>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13</a:t>
            </a:fld>
            <a:endParaRPr lang="en-US" dirty="0"/>
          </a:p>
        </p:txBody>
      </p:sp>
    </p:spTree>
    <p:extLst>
      <p:ext uri="{BB962C8B-B14F-4D97-AF65-F5344CB8AC3E}">
        <p14:creationId xmlns:p14="http://schemas.microsoft.com/office/powerpoint/2010/main" val="222472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14</a:t>
            </a:fld>
            <a:endParaRPr lang="en-US" dirty="0"/>
          </a:p>
        </p:txBody>
      </p:sp>
    </p:spTree>
    <p:extLst>
      <p:ext uri="{BB962C8B-B14F-4D97-AF65-F5344CB8AC3E}">
        <p14:creationId xmlns:p14="http://schemas.microsoft.com/office/powerpoint/2010/main" val="358078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15</a:t>
            </a:fld>
            <a:endParaRPr lang="en-US" dirty="0"/>
          </a:p>
        </p:txBody>
      </p:sp>
    </p:spTree>
    <p:extLst>
      <p:ext uri="{BB962C8B-B14F-4D97-AF65-F5344CB8AC3E}">
        <p14:creationId xmlns:p14="http://schemas.microsoft.com/office/powerpoint/2010/main" val="355467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16</a:t>
            </a:fld>
            <a:endParaRPr lang="en-US" dirty="0"/>
          </a:p>
        </p:txBody>
      </p:sp>
    </p:spTree>
    <p:extLst>
      <p:ext uri="{BB962C8B-B14F-4D97-AF65-F5344CB8AC3E}">
        <p14:creationId xmlns:p14="http://schemas.microsoft.com/office/powerpoint/2010/main" val="225380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17</a:t>
            </a:fld>
            <a:endParaRPr lang="en-US" dirty="0"/>
          </a:p>
        </p:txBody>
      </p:sp>
    </p:spTree>
    <p:extLst>
      <p:ext uri="{BB962C8B-B14F-4D97-AF65-F5344CB8AC3E}">
        <p14:creationId xmlns:p14="http://schemas.microsoft.com/office/powerpoint/2010/main" val="8290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three gaps are closing slowly.</a:t>
            </a:r>
          </a:p>
          <a:p>
            <a:r>
              <a:rPr lang="en-US" baseline="0" dirty="0"/>
              <a:t>Most injuries occur by contact with private infrastructure – specifically buried electrical lines from a house to a garage/barn/outbuilding or lighting in a commercial parking lot.  Speak with the property owner and have them locate this infrastructure for you.  You may also wish to investigate getting a private locator.</a:t>
            </a:r>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18</a:t>
            </a:fld>
            <a:endParaRPr lang="en-US" dirty="0"/>
          </a:p>
        </p:txBody>
      </p:sp>
    </p:spTree>
    <p:extLst>
      <p:ext uri="{BB962C8B-B14F-4D97-AF65-F5344CB8AC3E}">
        <p14:creationId xmlns:p14="http://schemas.microsoft.com/office/powerpoint/2010/main" val="127409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19</a:t>
            </a:fld>
            <a:endParaRPr lang="en-US" dirty="0"/>
          </a:p>
        </p:txBody>
      </p:sp>
    </p:spTree>
    <p:extLst>
      <p:ext uri="{BB962C8B-B14F-4D97-AF65-F5344CB8AC3E}">
        <p14:creationId xmlns:p14="http://schemas.microsoft.com/office/powerpoint/2010/main" val="397546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a:t>
            </a:fld>
            <a:endParaRPr lang="en-US" dirty="0"/>
          </a:p>
        </p:txBody>
      </p:sp>
    </p:spTree>
    <p:extLst>
      <p:ext uri="{BB962C8B-B14F-4D97-AF65-F5344CB8AC3E}">
        <p14:creationId xmlns:p14="http://schemas.microsoft.com/office/powerpoint/2010/main" val="364730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20</a:t>
            </a:fld>
            <a:endParaRPr lang="en-US" dirty="0"/>
          </a:p>
        </p:txBody>
      </p:sp>
    </p:spTree>
    <p:extLst>
      <p:ext uri="{BB962C8B-B14F-4D97-AF65-F5344CB8AC3E}">
        <p14:creationId xmlns:p14="http://schemas.microsoft.com/office/powerpoint/2010/main" val="1925830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21</a:t>
            </a:fld>
            <a:endParaRPr lang="en-US" dirty="0"/>
          </a:p>
        </p:txBody>
      </p:sp>
    </p:spTree>
    <p:extLst>
      <p:ext uri="{BB962C8B-B14F-4D97-AF65-F5344CB8AC3E}">
        <p14:creationId xmlns:p14="http://schemas.microsoft.com/office/powerpoint/2010/main" val="130107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22</a:t>
            </a:fld>
            <a:endParaRPr lang="en-US" dirty="0"/>
          </a:p>
        </p:txBody>
      </p:sp>
    </p:spTree>
    <p:extLst>
      <p:ext uri="{BB962C8B-B14F-4D97-AF65-F5344CB8AC3E}">
        <p14:creationId xmlns:p14="http://schemas.microsoft.com/office/powerpoint/2010/main" val="58672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23</a:t>
            </a:fld>
            <a:endParaRPr lang="en-US" dirty="0"/>
          </a:p>
        </p:txBody>
      </p:sp>
    </p:spTree>
    <p:extLst>
      <p:ext uri="{BB962C8B-B14F-4D97-AF65-F5344CB8AC3E}">
        <p14:creationId xmlns:p14="http://schemas.microsoft.com/office/powerpoint/2010/main" val="1016736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24</a:t>
            </a:fld>
            <a:endParaRPr lang="en-US" dirty="0"/>
          </a:p>
        </p:txBody>
      </p:sp>
    </p:spTree>
    <p:extLst>
      <p:ext uri="{BB962C8B-B14F-4D97-AF65-F5344CB8AC3E}">
        <p14:creationId xmlns:p14="http://schemas.microsoft.com/office/powerpoint/2010/main" val="400019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25</a:t>
            </a:fld>
            <a:endParaRPr lang="en-US" dirty="0"/>
          </a:p>
        </p:txBody>
      </p:sp>
    </p:spTree>
    <p:extLst>
      <p:ext uri="{BB962C8B-B14F-4D97-AF65-F5344CB8AC3E}">
        <p14:creationId xmlns:p14="http://schemas.microsoft.com/office/powerpoint/2010/main" val="21297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26</a:t>
            </a:fld>
            <a:endParaRPr lang="en-US" dirty="0"/>
          </a:p>
        </p:txBody>
      </p:sp>
    </p:spTree>
    <p:extLst>
      <p:ext uri="{BB962C8B-B14F-4D97-AF65-F5344CB8AC3E}">
        <p14:creationId xmlns:p14="http://schemas.microsoft.com/office/powerpoint/2010/main" val="5413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27</a:t>
            </a:fld>
            <a:endParaRPr lang="en-US" dirty="0"/>
          </a:p>
        </p:txBody>
      </p:sp>
    </p:spTree>
    <p:extLst>
      <p:ext uri="{BB962C8B-B14F-4D97-AF65-F5344CB8AC3E}">
        <p14:creationId xmlns:p14="http://schemas.microsoft.com/office/powerpoint/2010/main" val="2134989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28</a:t>
            </a:fld>
            <a:endParaRPr lang="en-US" dirty="0"/>
          </a:p>
        </p:txBody>
      </p:sp>
    </p:spTree>
    <p:extLst>
      <p:ext uri="{BB962C8B-B14F-4D97-AF65-F5344CB8AC3E}">
        <p14:creationId xmlns:p14="http://schemas.microsoft.com/office/powerpoint/2010/main" val="2644296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a:t>
            </a:r>
            <a:r>
              <a:rPr lang="en-US" baseline="0" dirty="0"/>
              <a:t> armed with everything you need to dig safely!</a:t>
            </a:r>
          </a:p>
          <a:p>
            <a:endParaRPr lang="en-US" baseline="0" dirty="0"/>
          </a:p>
          <a:p>
            <a:r>
              <a:rPr lang="en-US" baseline="0" dirty="0"/>
              <a:t>Remember, if you dig and hit something, call 911 or the utility.</a:t>
            </a:r>
            <a:endParaRPr lang="en-US"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29</a:t>
            </a:fld>
            <a:endParaRPr lang="en-US" dirty="0"/>
          </a:p>
        </p:txBody>
      </p:sp>
    </p:spTree>
    <p:extLst>
      <p:ext uri="{BB962C8B-B14F-4D97-AF65-F5344CB8AC3E}">
        <p14:creationId xmlns:p14="http://schemas.microsoft.com/office/powerpoint/2010/main" val="52730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3</a:t>
            </a:fld>
            <a:endParaRPr lang="en-US" dirty="0"/>
          </a:p>
        </p:txBody>
      </p:sp>
    </p:spTree>
    <p:extLst>
      <p:ext uri="{BB962C8B-B14F-4D97-AF65-F5344CB8AC3E}">
        <p14:creationId xmlns:p14="http://schemas.microsoft.com/office/powerpoint/2010/main" val="4089438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E80AF-ED13-4E04-8093-7E24C5241B10}" type="slidenum">
              <a:rPr lang="en-US"/>
              <a:pPr fontAlgn="base">
                <a:spcBef>
                  <a:spcPct val="0"/>
                </a:spcBef>
                <a:spcAft>
                  <a:spcPct val="0"/>
                </a:spcAft>
              </a:pPr>
              <a:t>30</a:t>
            </a:fld>
            <a:endParaRPr lang="en-US" dirty="0"/>
          </a:p>
        </p:txBody>
      </p:sp>
    </p:spTree>
    <p:extLst>
      <p:ext uri="{BB962C8B-B14F-4D97-AF65-F5344CB8AC3E}">
        <p14:creationId xmlns:p14="http://schemas.microsoft.com/office/powerpoint/2010/main" val="136956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4</a:t>
            </a:fld>
            <a:endParaRPr lang="en-US" dirty="0"/>
          </a:p>
        </p:txBody>
      </p:sp>
    </p:spTree>
    <p:extLst>
      <p:ext uri="{BB962C8B-B14F-4D97-AF65-F5344CB8AC3E}">
        <p14:creationId xmlns:p14="http://schemas.microsoft.com/office/powerpoint/2010/main" val="289774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5</a:t>
            </a:fld>
            <a:endParaRPr lang="en-US" dirty="0"/>
          </a:p>
        </p:txBody>
      </p:sp>
    </p:spTree>
    <p:extLst>
      <p:ext uri="{BB962C8B-B14F-4D97-AF65-F5344CB8AC3E}">
        <p14:creationId xmlns:p14="http://schemas.microsoft.com/office/powerpoint/2010/main" val="421035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6</a:t>
            </a:fld>
            <a:endParaRPr lang="en-US" dirty="0"/>
          </a:p>
        </p:txBody>
      </p:sp>
    </p:spTree>
    <p:extLst>
      <p:ext uri="{BB962C8B-B14F-4D97-AF65-F5344CB8AC3E}">
        <p14:creationId xmlns:p14="http://schemas.microsoft.com/office/powerpoint/2010/main" val="142093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Flowchart is animated,</a:t>
            </a:r>
          </a:p>
          <a:p>
            <a:r>
              <a:rPr lang="en-CA" baseline="0" dirty="0"/>
              <a:t>Happens on the click,</a:t>
            </a:r>
          </a:p>
          <a:p>
            <a:pPr marL="228600" indent="-228600">
              <a:buFont typeface="+mj-lt"/>
              <a:buAutoNum type="arabicPeriod"/>
            </a:pPr>
            <a:r>
              <a:rPr lang="en-CA" baseline="0" dirty="0"/>
              <a:t>Request</a:t>
            </a:r>
          </a:p>
          <a:p>
            <a:pPr marL="228600" indent="-228600">
              <a:buFont typeface="+mj-lt"/>
              <a:buAutoNum type="arabicPeriod"/>
            </a:pPr>
            <a:r>
              <a:rPr lang="en-CA" baseline="0" dirty="0"/>
              <a:t>Receive</a:t>
            </a:r>
          </a:p>
          <a:p>
            <a:pPr marL="228600" indent="-228600">
              <a:buFont typeface="+mj-lt"/>
              <a:buAutoNum type="arabicPeriod"/>
            </a:pPr>
            <a:r>
              <a:rPr lang="en-CA" baseline="0" dirty="0"/>
              <a:t>Review</a:t>
            </a:r>
          </a:p>
        </p:txBody>
      </p:sp>
      <p:sp>
        <p:nvSpPr>
          <p:cNvPr id="4" name="Slide Number Placeholder 3"/>
          <p:cNvSpPr>
            <a:spLocks noGrp="1"/>
          </p:cNvSpPr>
          <p:nvPr>
            <p:ph type="sldNum" sz="quarter" idx="10"/>
          </p:nvPr>
        </p:nvSpPr>
        <p:spPr/>
        <p:txBody>
          <a:bodyPr/>
          <a:lstStyle/>
          <a:p>
            <a:fld id="{80101200-F17B-4476-B7FB-3C9CCAA33759}" type="slidenum">
              <a:rPr lang="en-CA" smtClean="0"/>
              <a:t>7</a:t>
            </a:fld>
            <a:endParaRPr lang="en-CA"/>
          </a:p>
        </p:txBody>
      </p:sp>
    </p:spTree>
    <p:extLst>
      <p:ext uri="{BB962C8B-B14F-4D97-AF65-F5344CB8AC3E}">
        <p14:creationId xmlns:p14="http://schemas.microsoft.com/office/powerpoint/2010/main" val="1787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8</a:t>
            </a:fld>
            <a:endParaRPr lang="en-US" dirty="0"/>
          </a:p>
        </p:txBody>
      </p:sp>
    </p:spTree>
    <p:extLst>
      <p:ext uri="{BB962C8B-B14F-4D97-AF65-F5344CB8AC3E}">
        <p14:creationId xmlns:p14="http://schemas.microsoft.com/office/powerpoint/2010/main" val="265886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0BDAB8-9470-4836-8596-408C8C54A606}" type="slidenum">
              <a:rPr lang="en-US" smtClean="0"/>
              <a:pPr>
                <a:defRPr/>
              </a:pPr>
              <a:t>9</a:t>
            </a:fld>
            <a:endParaRPr lang="en-US" dirty="0"/>
          </a:p>
        </p:txBody>
      </p:sp>
    </p:spTree>
    <p:extLst>
      <p:ext uri="{BB962C8B-B14F-4D97-AF65-F5344CB8AC3E}">
        <p14:creationId xmlns:p14="http://schemas.microsoft.com/office/powerpoint/2010/main" val="150580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8B3A4F-34FF-478F-9136-47412E97A246}" type="datetime1">
              <a:rPr lang="en-US"/>
              <a:pPr>
                <a:defRPr/>
              </a:pPr>
              <a:t>4/4/2017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6" name="Slide Number Placeholder 5"/>
          <p:cNvSpPr>
            <a:spLocks noGrp="1"/>
          </p:cNvSpPr>
          <p:nvPr>
            <p:ph type="sldNum" sz="quarter" idx="12"/>
          </p:nvPr>
        </p:nvSpPr>
        <p:spPr/>
        <p:txBody>
          <a:bodyPr/>
          <a:lstStyle>
            <a:lvl1pPr>
              <a:defRPr/>
            </a:lvl1pPr>
          </a:lstStyle>
          <a:p>
            <a:pPr>
              <a:defRPr/>
            </a:pPr>
            <a:fld id="{4762457E-E83F-4580-A98C-2CE2E785F867}"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393066-5B5E-4858-A206-3EA31C1989EB}" type="datetime1">
              <a:rPr lang="en-US"/>
              <a:pPr>
                <a:defRPr/>
              </a:pPr>
              <a:t>4/4/2017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6" name="Slide Number Placeholder 5"/>
          <p:cNvSpPr>
            <a:spLocks noGrp="1"/>
          </p:cNvSpPr>
          <p:nvPr>
            <p:ph type="sldNum" sz="quarter" idx="12"/>
          </p:nvPr>
        </p:nvSpPr>
        <p:spPr/>
        <p:txBody>
          <a:bodyPr/>
          <a:lstStyle>
            <a:lvl1pPr>
              <a:defRPr/>
            </a:lvl1pPr>
          </a:lstStyle>
          <a:p>
            <a:pPr>
              <a:defRPr/>
            </a:pPr>
            <a:fld id="{61121B50-C0A0-4FD9-92D7-257F64F51CC7}"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10C87E-D7CB-40D7-A0F4-9E45AD85C123}" type="datetime1">
              <a:rPr lang="en-US"/>
              <a:pPr>
                <a:defRPr/>
              </a:pPr>
              <a:t>4/4/2017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6" name="Slide Number Placeholder 5"/>
          <p:cNvSpPr>
            <a:spLocks noGrp="1"/>
          </p:cNvSpPr>
          <p:nvPr>
            <p:ph type="sldNum" sz="quarter" idx="12"/>
          </p:nvPr>
        </p:nvSpPr>
        <p:spPr/>
        <p:txBody>
          <a:bodyPr/>
          <a:lstStyle>
            <a:lvl1pPr>
              <a:defRPr/>
            </a:lvl1pPr>
          </a:lstStyle>
          <a:p>
            <a:pPr>
              <a:defRPr/>
            </a:pPr>
            <a:fld id="{2292EBA5-0EE5-458B-A774-75302B795EC0}"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446AAE-4BEF-49FD-B6B1-D69C227DECB0}" type="datetime1">
              <a:rPr lang="en-US"/>
              <a:pPr>
                <a:defRPr/>
              </a:pPr>
              <a:t>4/4/2017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6" name="Slide Number Placeholder 5"/>
          <p:cNvSpPr>
            <a:spLocks noGrp="1"/>
          </p:cNvSpPr>
          <p:nvPr>
            <p:ph type="sldNum" sz="quarter" idx="12"/>
          </p:nvPr>
        </p:nvSpPr>
        <p:spPr/>
        <p:txBody>
          <a:bodyPr/>
          <a:lstStyle>
            <a:lvl1pPr>
              <a:defRPr/>
            </a:lvl1pPr>
          </a:lstStyle>
          <a:p>
            <a:pPr>
              <a:defRPr/>
            </a:pPr>
            <a:fld id="{580F192E-736F-4E51-A8CD-9BF03AE08D4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109FAB-37BC-4682-953D-7B532A900A15}" type="datetime1">
              <a:rPr lang="en-US"/>
              <a:pPr>
                <a:defRPr/>
              </a:pPr>
              <a:t>4/4/2017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6" name="Slide Number Placeholder 5"/>
          <p:cNvSpPr>
            <a:spLocks noGrp="1"/>
          </p:cNvSpPr>
          <p:nvPr>
            <p:ph type="sldNum" sz="quarter" idx="12"/>
          </p:nvPr>
        </p:nvSpPr>
        <p:spPr/>
        <p:txBody>
          <a:bodyPr/>
          <a:lstStyle>
            <a:lvl1pPr>
              <a:defRPr/>
            </a:lvl1pPr>
          </a:lstStyle>
          <a:p>
            <a:pPr>
              <a:defRPr/>
            </a:pPr>
            <a:fld id="{FC5E78BF-7DF3-4102-BE67-769E04603DEB}"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CA2194-DE0E-4BFA-8778-9562FCCFA558}" type="datetime1">
              <a:rPr lang="en-US"/>
              <a:pPr>
                <a:defRPr/>
              </a:pPr>
              <a:t>4/4/2017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7" name="Slide Number Placeholder 5"/>
          <p:cNvSpPr>
            <a:spLocks noGrp="1"/>
          </p:cNvSpPr>
          <p:nvPr>
            <p:ph type="sldNum" sz="quarter" idx="12"/>
          </p:nvPr>
        </p:nvSpPr>
        <p:spPr/>
        <p:txBody>
          <a:bodyPr/>
          <a:lstStyle>
            <a:lvl1pPr>
              <a:defRPr/>
            </a:lvl1pPr>
          </a:lstStyle>
          <a:p>
            <a:pPr>
              <a:defRPr/>
            </a:pPr>
            <a:fld id="{8C115393-7103-40B4-AB32-C1F33B22BBD5}"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1459B0-DB87-4918-BE97-F8E51B22FCDE}" type="datetime1">
              <a:rPr lang="en-US"/>
              <a:pPr>
                <a:defRPr/>
              </a:pPr>
              <a:t>4/4/2017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9" name="Slide Number Placeholder 5"/>
          <p:cNvSpPr>
            <a:spLocks noGrp="1"/>
          </p:cNvSpPr>
          <p:nvPr>
            <p:ph type="sldNum" sz="quarter" idx="12"/>
          </p:nvPr>
        </p:nvSpPr>
        <p:spPr/>
        <p:txBody>
          <a:bodyPr/>
          <a:lstStyle>
            <a:lvl1pPr>
              <a:defRPr/>
            </a:lvl1pPr>
          </a:lstStyle>
          <a:p>
            <a:pPr>
              <a:defRPr/>
            </a:pPr>
            <a:fld id="{5A037F2E-B14B-46E8-9197-742D64708D3F}"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C16265-16B7-46B0-9588-B728AFFE9B01}" type="datetime1">
              <a:rPr lang="en-US"/>
              <a:pPr>
                <a:defRPr/>
              </a:pPr>
              <a:t>4/4/2017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5" name="Slide Number Placeholder 5"/>
          <p:cNvSpPr>
            <a:spLocks noGrp="1"/>
          </p:cNvSpPr>
          <p:nvPr>
            <p:ph type="sldNum" sz="quarter" idx="12"/>
          </p:nvPr>
        </p:nvSpPr>
        <p:spPr/>
        <p:txBody>
          <a:bodyPr/>
          <a:lstStyle>
            <a:lvl1pPr>
              <a:defRPr/>
            </a:lvl1pPr>
          </a:lstStyle>
          <a:p>
            <a:pPr>
              <a:defRPr/>
            </a:pPr>
            <a:fld id="{3A8DAAF8-21A4-4CEB-A342-B828CD3E2B0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545A9D-76B5-48A0-9CC3-9F109793E33A}" type="datetime1">
              <a:rPr lang="en-US"/>
              <a:pPr>
                <a:defRPr/>
              </a:pPr>
              <a:t>4/4/2017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4" name="Slide Number Placeholder 5"/>
          <p:cNvSpPr>
            <a:spLocks noGrp="1"/>
          </p:cNvSpPr>
          <p:nvPr>
            <p:ph type="sldNum" sz="quarter" idx="12"/>
          </p:nvPr>
        </p:nvSpPr>
        <p:spPr/>
        <p:txBody>
          <a:bodyPr/>
          <a:lstStyle>
            <a:lvl1pPr>
              <a:defRPr/>
            </a:lvl1pPr>
          </a:lstStyle>
          <a:p>
            <a:pPr>
              <a:defRPr/>
            </a:pPr>
            <a:fld id="{9EBA2920-04BF-4E8D-93B9-43EFE2967935}"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A9E84B-DB67-4F13-9335-3D7966DFBB3C}" type="datetime1">
              <a:rPr lang="en-US"/>
              <a:pPr>
                <a:defRPr/>
              </a:pPr>
              <a:t>4/4/2017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7" name="Slide Number Placeholder 5"/>
          <p:cNvSpPr>
            <a:spLocks noGrp="1"/>
          </p:cNvSpPr>
          <p:nvPr>
            <p:ph type="sldNum" sz="quarter" idx="12"/>
          </p:nvPr>
        </p:nvSpPr>
        <p:spPr/>
        <p:txBody>
          <a:bodyPr/>
          <a:lstStyle>
            <a:lvl1pPr>
              <a:defRPr/>
            </a:lvl1pPr>
          </a:lstStyle>
          <a:p>
            <a:pPr>
              <a:defRPr/>
            </a:pPr>
            <a:fld id="{8AC20229-2316-4609-A523-0384CFAF7EB6}"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21D993-F382-4229-89AF-84B584C53F6D}" type="datetime1">
              <a:rPr lang="en-US"/>
              <a:pPr>
                <a:defRPr/>
              </a:pPr>
              <a:t>4/4/2017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ON1Call transition to NFP status</a:t>
            </a:r>
          </a:p>
        </p:txBody>
      </p:sp>
      <p:sp>
        <p:nvSpPr>
          <p:cNvPr id="7" name="Slide Number Placeholder 5"/>
          <p:cNvSpPr>
            <a:spLocks noGrp="1"/>
          </p:cNvSpPr>
          <p:nvPr>
            <p:ph type="sldNum" sz="quarter" idx="12"/>
          </p:nvPr>
        </p:nvSpPr>
        <p:spPr/>
        <p:txBody>
          <a:bodyPr/>
          <a:lstStyle>
            <a:lvl1pPr>
              <a:defRPr/>
            </a:lvl1pPr>
          </a:lstStyle>
          <a:p>
            <a:pPr>
              <a:defRPr/>
            </a:pPr>
            <a:fld id="{F7A51686-8B06-4A03-94C9-A6AEC9EBF35B}"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E8E6F78-8D1F-4AFF-9093-5C598DB03B02}" type="datetime1">
              <a:rPr lang="en-US"/>
              <a:pPr>
                <a:defRPr/>
              </a:pPr>
              <a:t>4/4/2017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r>
              <a:rPr lang="en-US" dirty="0"/>
              <a:t>ON1Call transition to NFP status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758D486-E369-4BE0-AA9F-6E9C1A362C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maps.cityofkingston.ca/KMaps/WebPages/Map/FundyViewer.aspx" TargetMode="External"/><Relationship Id="rId3" Type="http://schemas.openxmlformats.org/officeDocument/2006/relationships/image" Target="../media/image2.png"/><Relationship Id="rId7" Type="http://schemas.openxmlformats.org/officeDocument/2006/relationships/hyperlink" Target="https://lennoxaddington.maps.arcgis.com/apps/webappviewer/index.html?id=ae68d117941b4567811492ac82b96e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thecounty.ca/county-government/departments/gis--mapping/#gisviewer" TargetMode="External"/><Relationship Id="rId5" Type="http://schemas.openxmlformats.org/officeDocument/2006/relationships/hyperlink" Target="http://flex.hastingscounty.com/flexviewers/public/" TargetMode="External"/><Relationship Id="rId10" Type="http://schemas.openxmlformats.org/officeDocument/2006/relationships/hyperlink" Target="http://uclg.maps.arcgis.com/apps/Viewer/index.html?appid=b563b852d0a641d19c81a619fa404847" TargetMode="External"/><Relationship Id="rId4" Type="http://schemas.openxmlformats.org/officeDocument/2006/relationships/hyperlink" Target="http://maps.northumberlandcounty.ca/MunicipalServices/" TargetMode="External"/><Relationship Id="rId9" Type="http://schemas.openxmlformats.org/officeDocument/2006/relationships/hyperlink" Target="http://www.frontenacmaps.ca/mobileview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shanehart@m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ompliance@on1cal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compliance@on1call.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Slide Number Placeholder 6"/>
          <p:cNvSpPr>
            <a:spLocks noGrp="1"/>
          </p:cNvSpPr>
          <p:nvPr>
            <p:ph type="sldNum" sz="quarter" idx="12"/>
          </p:nvPr>
        </p:nvSpPr>
        <p:spPr bwMode="auto">
          <a:xfrm>
            <a:off x="6553200" y="63246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CD944AC-5938-435D-81B4-2CBA18F3F683}" type="slidenum">
              <a:rPr lang="en-US" b="1">
                <a:solidFill>
                  <a:schemeClr val="bg1"/>
                </a:solidFill>
              </a:rPr>
              <a:pPr fontAlgn="base">
                <a:spcBef>
                  <a:spcPct val="0"/>
                </a:spcBef>
                <a:spcAft>
                  <a:spcPct val="0"/>
                </a:spcAft>
              </a:pPr>
              <a:t>1</a:t>
            </a:fld>
            <a:endParaRPr lang="en-US" b="1" dirty="0">
              <a:solidFill>
                <a:schemeClr val="bg1"/>
              </a:solidFill>
            </a:endParaRPr>
          </a:p>
        </p:txBody>
      </p:sp>
      <p:sp>
        <p:nvSpPr>
          <p:cNvPr id="2055" name="Rectangle 3"/>
          <p:cNvSpPr>
            <a:spLocks noChangeArrowheads="1"/>
          </p:cNvSpPr>
          <p:nvPr/>
        </p:nvSpPr>
        <p:spPr bwMode="auto">
          <a:xfrm>
            <a:off x="2039143" y="5029200"/>
            <a:ext cx="5065713" cy="353943"/>
          </a:xfrm>
          <a:prstGeom prst="rect">
            <a:avLst/>
          </a:prstGeom>
          <a:noFill/>
          <a:ln w="9525">
            <a:noFill/>
            <a:round/>
            <a:headEnd/>
            <a:tailEnd/>
          </a:ln>
        </p:spPr>
        <p:txBody>
          <a:bodyPr lIns="182880" tIns="0">
            <a:spAutoFit/>
          </a:bodyPr>
          <a:lstStyle/>
          <a:p>
            <a:pPr algn="ctr">
              <a:tabLst>
                <a:tab pos="723900" algn="l"/>
                <a:tab pos="1447800" algn="l"/>
                <a:tab pos="2171700" algn="l"/>
                <a:tab pos="2895600" algn="l"/>
                <a:tab pos="3619500" algn="l"/>
                <a:tab pos="4343400" algn="l"/>
              </a:tabLst>
            </a:pPr>
            <a:r>
              <a:rPr lang="en-CA" sz="2000" b="1" dirty="0">
                <a:solidFill>
                  <a:srgbClr val="778688"/>
                </a:solidFill>
                <a:latin typeface="Cambria" pitchFamily="18" charset="0"/>
              </a:rPr>
              <a:t>Locate tools for Landscapers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061" y="1600200"/>
            <a:ext cx="3841875" cy="330563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Who Should Get A Locate</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10</a:t>
            </a:fld>
            <a:endParaRPr lang="en-US" b="1" dirty="0">
              <a:solidFill>
                <a:schemeClr val="bg1"/>
              </a:solidFill>
            </a:endParaRPr>
          </a:p>
        </p:txBody>
      </p:sp>
      <p:sp>
        <p:nvSpPr>
          <p:cNvPr id="2" name="Content Placeholder 1"/>
          <p:cNvSpPr>
            <a:spLocks noGrp="1"/>
          </p:cNvSpPr>
          <p:nvPr>
            <p:ph idx="1"/>
          </p:nvPr>
        </p:nvSpPr>
        <p:spPr/>
        <p:txBody>
          <a:bodyPr/>
          <a:lstStyle/>
          <a:p>
            <a:pPr marL="0" indent="0">
              <a:buNone/>
            </a:pPr>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1"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13023" y="1600200"/>
            <a:ext cx="5517954" cy="4525963"/>
          </a:xfrm>
          <a:prstGeom prst="rect">
            <a:avLst/>
          </a:prstGeom>
          <a:noFill/>
          <a:ln w="9525">
            <a:noFill/>
            <a:miter lim="800000"/>
            <a:headEnd/>
            <a:tailEnd/>
          </a:ln>
        </p:spPr>
      </p:pic>
    </p:spTree>
    <p:extLst>
      <p:ext uri="{BB962C8B-B14F-4D97-AF65-F5344CB8AC3E}">
        <p14:creationId xmlns:p14="http://schemas.microsoft.com/office/powerpoint/2010/main" val="1065132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What we’re going to ask</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11</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10" name="Rectangle 3"/>
          <p:cNvSpPr txBox="1">
            <a:spLocks noChangeArrowheads="1"/>
          </p:cNvSpPr>
          <p:nvPr/>
        </p:nvSpPr>
        <p:spPr>
          <a:xfrm>
            <a:off x="803254" y="1695680"/>
            <a:ext cx="6180683"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spcAft>
                <a:spcPts val="0"/>
              </a:spcAft>
              <a:buNone/>
            </a:pPr>
            <a:r>
              <a:rPr lang="en-US" sz="2800" dirty="0">
                <a:solidFill>
                  <a:schemeClr val="tx1"/>
                </a:solidFill>
              </a:rPr>
              <a:t>Who are you?</a:t>
            </a:r>
          </a:p>
          <a:p>
            <a:pPr marL="0" indent="0" fontAlgn="auto">
              <a:spcAft>
                <a:spcPts val="0"/>
              </a:spcAft>
              <a:buNone/>
            </a:pPr>
            <a:endParaRPr lang="en-US" sz="2800" dirty="0">
              <a:solidFill>
                <a:schemeClr val="tx1"/>
              </a:solidFill>
            </a:endParaRPr>
          </a:p>
          <a:p>
            <a:pPr marL="0" indent="0" fontAlgn="auto">
              <a:spcAft>
                <a:spcPts val="0"/>
              </a:spcAft>
              <a:buNone/>
            </a:pPr>
            <a:r>
              <a:rPr lang="en-US" sz="2800" dirty="0">
                <a:solidFill>
                  <a:schemeClr val="tx1"/>
                </a:solidFill>
              </a:rPr>
              <a:t>Where are you planning on digging?</a:t>
            </a:r>
          </a:p>
          <a:p>
            <a:pPr marL="0" indent="0" fontAlgn="auto">
              <a:spcAft>
                <a:spcPts val="0"/>
              </a:spcAft>
              <a:buNone/>
            </a:pPr>
            <a:endParaRPr lang="en-US" sz="2800" dirty="0">
              <a:solidFill>
                <a:schemeClr val="tx1"/>
              </a:solidFill>
            </a:endParaRPr>
          </a:p>
          <a:p>
            <a:pPr marL="0" indent="0" fontAlgn="auto">
              <a:spcAft>
                <a:spcPts val="0"/>
              </a:spcAft>
              <a:buNone/>
            </a:pPr>
            <a:r>
              <a:rPr lang="en-US" sz="2800" dirty="0">
                <a:solidFill>
                  <a:schemeClr val="tx1"/>
                </a:solidFill>
              </a:rPr>
              <a:t>What do you plan on doing?</a:t>
            </a:r>
          </a:p>
          <a:p>
            <a:pPr marL="0" indent="0" fontAlgn="auto">
              <a:spcAft>
                <a:spcPts val="0"/>
              </a:spcAft>
              <a:buNone/>
            </a:pPr>
            <a:endParaRPr lang="en-US" sz="2800" dirty="0">
              <a:solidFill>
                <a:schemeClr val="tx1"/>
              </a:solidFill>
            </a:endParaRPr>
          </a:p>
          <a:p>
            <a:pPr marL="0" indent="0" fontAlgn="auto">
              <a:spcAft>
                <a:spcPts val="0"/>
              </a:spcAft>
              <a:buNone/>
            </a:pPr>
            <a:r>
              <a:rPr lang="en-US" sz="2800" dirty="0">
                <a:solidFill>
                  <a:schemeClr val="tx1"/>
                </a:solidFill>
              </a:rPr>
              <a:t>When do you plan on doing it?</a:t>
            </a:r>
          </a:p>
        </p:txBody>
      </p:sp>
    </p:spTree>
    <p:extLst>
      <p:ext uri="{BB962C8B-B14F-4D97-AF65-F5344CB8AC3E}">
        <p14:creationId xmlns:p14="http://schemas.microsoft.com/office/powerpoint/2010/main" val="42828667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Requesting</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12</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367" y="2208898"/>
            <a:ext cx="3027666" cy="2605072"/>
          </a:xfrm>
          <a:prstGeom prst="rect">
            <a:avLst/>
          </a:prstGeom>
        </p:spPr>
      </p:pic>
      <p:sp>
        <p:nvSpPr>
          <p:cNvPr id="10" name="Rectangle 3"/>
          <p:cNvSpPr txBox="1">
            <a:spLocks noChangeArrowheads="1"/>
          </p:cNvSpPr>
          <p:nvPr/>
        </p:nvSpPr>
        <p:spPr>
          <a:xfrm>
            <a:off x="630932" y="2009832"/>
            <a:ext cx="3725043" cy="648072"/>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400" dirty="0"/>
              <a:t>Call </a:t>
            </a:r>
          </a:p>
          <a:p>
            <a:pPr lvl="1"/>
            <a:r>
              <a:rPr lang="en-US" sz="2000" dirty="0"/>
              <a:t>1-800-400-2255</a:t>
            </a:r>
          </a:p>
        </p:txBody>
      </p:sp>
      <p:sp>
        <p:nvSpPr>
          <p:cNvPr id="13" name="Rectangle 3"/>
          <p:cNvSpPr txBox="1">
            <a:spLocks noChangeArrowheads="1"/>
          </p:cNvSpPr>
          <p:nvPr/>
        </p:nvSpPr>
        <p:spPr>
          <a:xfrm>
            <a:off x="630932" y="3354237"/>
            <a:ext cx="3407668" cy="1098915"/>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400" dirty="0"/>
              <a:t>Click</a:t>
            </a:r>
          </a:p>
          <a:p>
            <a:pPr lvl="1"/>
            <a:r>
              <a:rPr lang="en-US" sz="2000" dirty="0">
                <a:solidFill>
                  <a:srgbClr val="0000FF"/>
                </a:solidFill>
              </a:rPr>
              <a:t>www.on1call.com</a:t>
            </a:r>
            <a:endParaRPr lang="en-US" sz="2000" dirty="0"/>
          </a:p>
        </p:txBody>
      </p:sp>
      <p:sp>
        <p:nvSpPr>
          <p:cNvPr id="14" name="Rectangle 3"/>
          <p:cNvSpPr txBox="1">
            <a:spLocks noChangeArrowheads="1"/>
          </p:cNvSpPr>
          <p:nvPr/>
        </p:nvSpPr>
        <p:spPr>
          <a:xfrm>
            <a:off x="630932" y="4880093"/>
            <a:ext cx="5237211" cy="1098915"/>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400" dirty="0"/>
              <a:t>3</a:t>
            </a:r>
            <a:r>
              <a:rPr lang="en-US" sz="2400" baseline="30000" dirty="0"/>
              <a:t>rd</a:t>
            </a:r>
            <a:r>
              <a:rPr lang="en-US" sz="2400" dirty="0"/>
              <a:t> Party Applications</a:t>
            </a:r>
            <a:endParaRPr lang="en-US" sz="2000" dirty="0"/>
          </a:p>
          <a:p>
            <a:pPr lvl="1"/>
            <a:r>
              <a:rPr lang="en-US" sz="2000" dirty="0"/>
              <a:t>Like </a:t>
            </a:r>
            <a:r>
              <a:rPr lang="en-US" sz="2000" dirty="0" err="1"/>
              <a:t>UExcavate</a:t>
            </a:r>
            <a:r>
              <a:rPr lang="en-US" sz="2000" dirty="0"/>
              <a:t> or </a:t>
            </a:r>
            <a:r>
              <a:rPr lang="en-US" sz="2000" dirty="0" err="1"/>
              <a:t>Sundex</a:t>
            </a:r>
            <a:r>
              <a:rPr lang="en-US" sz="2000" dirty="0"/>
              <a:t> or build your own!</a:t>
            </a:r>
          </a:p>
        </p:txBody>
      </p:sp>
    </p:spTree>
    <p:extLst>
      <p:ext uri="{BB962C8B-B14F-4D97-AF65-F5344CB8AC3E}">
        <p14:creationId xmlns:p14="http://schemas.microsoft.com/office/powerpoint/2010/main" val="25162494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Changes in 2017</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13</a:t>
            </a:fld>
            <a:endParaRPr lang="en-US" b="1" dirty="0">
              <a:solidFill>
                <a:schemeClr val="bg1"/>
              </a:solidFill>
            </a:endParaRPr>
          </a:p>
        </p:txBody>
      </p:sp>
      <p:sp>
        <p:nvSpPr>
          <p:cNvPr id="2" name="Content Placeholder 1"/>
          <p:cNvSpPr>
            <a:spLocks noGrp="1"/>
          </p:cNvSpPr>
          <p:nvPr>
            <p:ph idx="1"/>
          </p:nvPr>
        </p:nvSpPr>
        <p:spPr/>
        <p:txBody>
          <a:bodyPr/>
          <a:lstStyle/>
          <a:p>
            <a:pPr marL="287338" lvl="1">
              <a:buFont typeface="Arial" panose="020B0604020202020204" pitchFamily="34" charset="0"/>
              <a:buChar char="•"/>
            </a:pPr>
            <a:r>
              <a:rPr lang="en-US" dirty="0"/>
              <a:t>Using the map to select who will be notified</a:t>
            </a:r>
          </a:p>
          <a:p>
            <a:pPr marL="287338" lvl="1">
              <a:buFont typeface="Arial" panose="020B0604020202020204" pitchFamily="34" charset="0"/>
              <a:buChar char="•"/>
            </a:pPr>
            <a:r>
              <a:rPr lang="en-US" dirty="0"/>
              <a:t>Measurement tool</a:t>
            </a:r>
          </a:p>
          <a:p>
            <a:pPr marL="287338" lvl="1">
              <a:buFont typeface="Arial" panose="020B0604020202020204" pitchFamily="34" charset="0"/>
              <a:buChar char="•"/>
            </a:pPr>
            <a:r>
              <a:rPr lang="en-US" dirty="0"/>
              <a:t>Civic address pin drop</a:t>
            </a:r>
          </a:p>
          <a:p>
            <a:pPr marL="287338" lvl="1">
              <a:buFont typeface="Arial" panose="020B0604020202020204" pitchFamily="34" charset="0"/>
              <a:buChar char="•"/>
            </a:pPr>
            <a:r>
              <a:rPr lang="en-US" dirty="0"/>
              <a:t>Map overlays for project work submissions that require more than one attachment</a:t>
            </a:r>
          </a:p>
          <a:p>
            <a:pPr marL="287338" lvl="1">
              <a:buFont typeface="Arial" panose="020B0604020202020204" pitchFamily="34" charset="0"/>
              <a:buChar char="•"/>
            </a:pPr>
            <a:r>
              <a:rPr lang="en-US" dirty="0"/>
              <a:t>Making the reason why a ticket goes to agent review more clear</a:t>
            </a:r>
          </a:p>
          <a:p>
            <a:pPr lvl="1"/>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Tree>
    <p:extLst>
      <p:ext uri="{BB962C8B-B14F-4D97-AF65-F5344CB8AC3E}">
        <p14:creationId xmlns:p14="http://schemas.microsoft.com/office/powerpoint/2010/main" val="539855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Transition tools</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14</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10" name="Rectangle 3"/>
          <p:cNvSpPr txBox="1">
            <a:spLocks noChangeArrowheads="1"/>
          </p:cNvSpPr>
          <p:nvPr/>
        </p:nvSpPr>
        <p:spPr>
          <a:xfrm>
            <a:off x="803254" y="1695680"/>
            <a:ext cx="6180683"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spcAft>
                <a:spcPts val="0"/>
              </a:spcAft>
              <a:buNone/>
            </a:pPr>
            <a:r>
              <a:rPr lang="en-US" sz="2800" dirty="0">
                <a:solidFill>
                  <a:schemeClr val="tx1"/>
                </a:solidFill>
              </a:rPr>
              <a:t>Free GIS Services:</a:t>
            </a:r>
          </a:p>
          <a:p>
            <a:pPr marL="0" indent="0" fontAlgn="auto">
              <a:spcAft>
                <a:spcPts val="0"/>
              </a:spcAft>
              <a:buNone/>
            </a:pPr>
            <a:r>
              <a:rPr lang="en-US" sz="2800" dirty="0">
                <a:solidFill>
                  <a:schemeClr val="tx1"/>
                </a:solidFill>
              </a:rPr>
              <a:t>	</a:t>
            </a:r>
            <a:r>
              <a:rPr lang="en-US" sz="2800" dirty="0">
                <a:solidFill>
                  <a:schemeClr val="tx1"/>
                </a:solidFill>
                <a:hlinkClick r:id="rId4"/>
              </a:rPr>
              <a:t>Northumberland County</a:t>
            </a:r>
            <a:endParaRPr lang="en-US" sz="2800" dirty="0">
              <a:solidFill>
                <a:schemeClr val="tx1"/>
              </a:solidFill>
            </a:endParaRPr>
          </a:p>
          <a:p>
            <a:pPr marL="0" indent="0" fontAlgn="auto">
              <a:spcAft>
                <a:spcPts val="0"/>
              </a:spcAft>
              <a:buNone/>
            </a:pPr>
            <a:r>
              <a:rPr lang="en-US" sz="2800" dirty="0">
                <a:solidFill>
                  <a:schemeClr val="tx1"/>
                </a:solidFill>
              </a:rPr>
              <a:t>	</a:t>
            </a:r>
            <a:r>
              <a:rPr lang="en-US" sz="2800" dirty="0">
                <a:solidFill>
                  <a:schemeClr val="tx1"/>
                </a:solidFill>
                <a:hlinkClick r:id="rId5"/>
              </a:rPr>
              <a:t>Hastings County GIS</a:t>
            </a:r>
            <a:endParaRPr lang="en-US" sz="2800" dirty="0">
              <a:solidFill>
                <a:schemeClr val="tx1"/>
              </a:solidFill>
            </a:endParaRPr>
          </a:p>
          <a:p>
            <a:pPr marL="0" indent="0" fontAlgn="auto">
              <a:spcAft>
                <a:spcPts val="0"/>
              </a:spcAft>
              <a:buNone/>
            </a:pPr>
            <a:r>
              <a:rPr lang="en-US" sz="2800" dirty="0">
                <a:solidFill>
                  <a:schemeClr val="tx1"/>
                </a:solidFill>
              </a:rPr>
              <a:t>	</a:t>
            </a:r>
            <a:r>
              <a:rPr lang="en-US" sz="2800" dirty="0">
                <a:solidFill>
                  <a:schemeClr val="tx1"/>
                </a:solidFill>
                <a:hlinkClick r:id="rId6"/>
              </a:rPr>
              <a:t>Prince Edward County GIS</a:t>
            </a:r>
            <a:endParaRPr lang="en-US" sz="2800" dirty="0">
              <a:solidFill>
                <a:schemeClr val="tx1"/>
              </a:solidFill>
            </a:endParaRPr>
          </a:p>
          <a:p>
            <a:pPr marL="0" indent="0" fontAlgn="auto">
              <a:spcAft>
                <a:spcPts val="0"/>
              </a:spcAft>
              <a:buNone/>
            </a:pPr>
            <a:r>
              <a:rPr lang="en-US" sz="2800" dirty="0">
                <a:solidFill>
                  <a:schemeClr val="tx1"/>
                </a:solidFill>
              </a:rPr>
              <a:t>	</a:t>
            </a:r>
            <a:r>
              <a:rPr lang="en-US" sz="2800" dirty="0">
                <a:solidFill>
                  <a:schemeClr val="tx1"/>
                </a:solidFill>
                <a:hlinkClick r:id="rId7"/>
              </a:rPr>
              <a:t>L&amp;A GIS </a:t>
            </a:r>
            <a:r>
              <a:rPr lang="en-US" sz="2800" dirty="0">
                <a:solidFill>
                  <a:schemeClr val="tx1"/>
                </a:solidFill>
              </a:rPr>
              <a:t>	</a:t>
            </a:r>
          </a:p>
          <a:p>
            <a:pPr marL="0" indent="0" fontAlgn="auto">
              <a:spcAft>
                <a:spcPts val="0"/>
              </a:spcAft>
              <a:buNone/>
            </a:pPr>
            <a:r>
              <a:rPr lang="en-US" sz="2800" dirty="0">
                <a:solidFill>
                  <a:schemeClr val="tx1"/>
                </a:solidFill>
              </a:rPr>
              <a:t>	</a:t>
            </a:r>
            <a:r>
              <a:rPr lang="en-US" sz="2800" dirty="0">
                <a:solidFill>
                  <a:schemeClr val="tx1"/>
                </a:solidFill>
                <a:hlinkClick r:id="rId8"/>
              </a:rPr>
              <a:t>Kingston GIS </a:t>
            </a:r>
            <a:endParaRPr lang="en-US" sz="2800" dirty="0">
              <a:solidFill>
                <a:schemeClr val="tx1"/>
              </a:solidFill>
            </a:endParaRPr>
          </a:p>
          <a:p>
            <a:pPr marL="0" indent="0" fontAlgn="auto">
              <a:spcAft>
                <a:spcPts val="0"/>
              </a:spcAft>
              <a:buNone/>
            </a:pPr>
            <a:r>
              <a:rPr lang="en-US" sz="2800" dirty="0">
                <a:solidFill>
                  <a:schemeClr val="tx1"/>
                </a:solidFill>
              </a:rPr>
              <a:t>	</a:t>
            </a:r>
            <a:r>
              <a:rPr lang="en-US" sz="2800" dirty="0">
                <a:solidFill>
                  <a:schemeClr val="tx1"/>
                </a:solidFill>
                <a:hlinkClick r:id="rId9"/>
              </a:rPr>
              <a:t>Frontenac County GIS</a:t>
            </a:r>
            <a:endParaRPr lang="en-US" sz="2800" dirty="0">
              <a:solidFill>
                <a:schemeClr val="tx1"/>
              </a:solidFill>
            </a:endParaRPr>
          </a:p>
          <a:p>
            <a:pPr marL="0" indent="0" fontAlgn="auto">
              <a:spcAft>
                <a:spcPts val="0"/>
              </a:spcAft>
              <a:buNone/>
            </a:pPr>
            <a:r>
              <a:rPr lang="en-US" sz="2800" dirty="0">
                <a:solidFill>
                  <a:schemeClr val="tx1"/>
                </a:solidFill>
              </a:rPr>
              <a:t>	</a:t>
            </a:r>
            <a:r>
              <a:rPr lang="en-US" sz="2800" dirty="0">
                <a:solidFill>
                  <a:schemeClr val="tx1"/>
                </a:solidFill>
                <a:hlinkClick r:id="rId10"/>
              </a:rPr>
              <a:t>Leeds &amp; Grenville GIS</a:t>
            </a:r>
            <a:endParaRPr lang="en-US" sz="2800" dirty="0">
              <a:solidFill>
                <a:schemeClr val="tx1"/>
              </a:solidFill>
            </a:endParaRPr>
          </a:p>
        </p:txBody>
      </p:sp>
    </p:spTree>
    <p:extLst>
      <p:ext uri="{BB962C8B-B14F-4D97-AF65-F5344CB8AC3E}">
        <p14:creationId xmlns:p14="http://schemas.microsoft.com/office/powerpoint/2010/main" val="33148730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Best Practices</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15</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10" name="Rectangle 3"/>
          <p:cNvSpPr txBox="1">
            <a:spLocks noChangeArrowheads="1"/>
          </p:cNvSpPr>
          <p:nvPr/>
        </p:nvSpPr>
        <p:spPr>
          <a:xfrm>
            <a:off x="849490" y="1752600"/>
            <a:ext cx="6180683"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fontAlgn="auto">
              <a:spcAft>
                <a:spcPts val="0"/>
              </a:spcAft>
            </a:pPr>
            <a:r>
              <a:rPr lang="en-US" sz="2400" dirty="0"/>
              <a:t>Show your work area three ways</a:t>
            </a:r>
          </a:p>
          <a:p>
            <a:pPr lvl="1" fontAlgn="auto">
              <a:spcAft>
                <a:spcPts val="0"/>
              </a:spcAft>
            </a:pPr>
            <a:r>
              <a:rPr lang="en-US" sz="2000" dirty="0">
                <a:solidFill>
                  <a:schemeClr val="tx1"/>
                </a:solidFill>
              </a:rPr>
              <a:t>Refer to fixed structures</a:t>
            </a:r>
          </a:p>
          <a:p>
            <a:pPr lvl="2" fontAlgn="auto">
              <a:spcAft>
                <a:spcPts val="0"/>
              </a:spcAft>
            </a:pPr>
            <a:r>
              <a:rPr lang="en-US" sz="2000" dirty="0">
                <a:solidFill>
                  <a:schemeClr val="tx1"/>
                </a:solidFill>
              </a:rPr>
              <a:t>Ex: From north fence to south fence and from front of house to rear fence</a:t>
            </a:r>
          </a:p>
          <a:p>
            <a:pPr lvl="1" fontAlgn="auto">
              <a:spcAft>
                <a:spcPts val="0"/>
              </a:spcAft>
            </a:pPr>
            <a:r>
              <a:rPr lang="en-US" sz="2000" dirty="0">
                <a:solidFill>
                  <a:schemeClr val="tx1"/>
                </a:solidFill>
              </a:rPr>
              <a:t>Use the online map selection</a:t>
            </a:r>
          </a:p>
          <a:p>
            <a:pPr lvl="1" fontAlgn="auto">
              <a:spcAft>
                <a:spcPts val="0"/>
              </a:spcAft>
            </a:pPr>
            <a:r>
              <a:rPr lang="en-US" sz="2000" dirty="0">
                <a:solidFill>
                  <a:schemeClr val="tx1"/>
                </a:solidFill>
              </a:rPr>
              <a:t>Outline your area in white when conditions permit</a:t>
            </a:r>
          </a:p>
          <a:p>
            <a:pPr fontAlgn="auto">
              <a:spcAft>
                <a:spcPts val="0"/>
              </a:spcAft>
            </a:pPr>
            <a:endParaRPr lang="en-US" sz="2400" dirty="0">
              <a:solidFill>
                <a:schemeClr val="tx1"/>
              </a:solidFill>
            </a:endParaRPr>
          </a:p>
          <a:p>
            <a:pPr fontAlgn="auto">
              <a:spcAft>
                <a:spcPts val="0"/>
              </a:spcAft>
            </a:pPr>
            <a:r>
              <a:rPr lang="en-US" sz="2400" dirty="0">
                <a:solidFill>
                  <a:schemeClr val="tx1"/>
                </a:solidFill>
              </a:rPr>
              <a:t>Provide lead time</a:t>
            </a:r>
          </a:p>
          <a:p>
            <a:pPr lvl="1" fontAlgn="auto">
              <a:spcAft>
                <a:spcPts val="0"/>
              </a:spcAft>
            </a:pPr>
            <a:r>
              <a:rPr lang="en-US" sz="2000" dirty="0">
                <a:solidFill>
                  <a:schemeClr val="tx1"/>
                </a:solidFill>
              </a:rPr>
              <a:t>Submit your locate and provide at least 5 business day’s notice</a:t>
            </a:r>
          </a:p>
          <a:p>
            <a:pPr lvl="1" fontAlgn="auto">
              <a:spcAft>
                <a:spcPts val="0"/>
              </a:spcAft>
            </a:pPr>
            <a:r>
              <a:rPr lang="en-US" sz="2000" dirty="0">
                <a:solidFill>
                  <a:schemeClr val="tx1"/>
                </a:solidFill>
              </a:rPr>
              <a:t>Members must make a reasonable attempt to respond within 5 business days</a:t>
            </a:r>
          </a:p>
        </p:txBody>
      </p:sp>
    </p:spTree>
    <p:extLst>
      <p:ext uri="{BB962C8B-B14F-4D97-AF65-F5344CB8AC3E}">
        <p14:creationId xmlns:p14="http://schemas.microsoft.com/office/powerpoint/2010/main" val="30179113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What you’ll get</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16</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Rectangle 6"/>
          <p:cNvSpPr/>
          <p:nvPr/>
        </p:nvSpPr>
        <p:spPr>
          <a:xfrm>
            <a:off x="323528" y="1544269"/>
            <a:ext cx="3214697" cy="5125091"/>
          </a:xfrm>
          <a:prstGeom prst="rect">
            <a:avLst/>
          </a:prstGeom>
          <a:solidFill>
            <a:schemeClr val="bg1">
              <a:lumMod val="85000"/>
            </a:schemeClr>
          </a:solidFill>
          <a:ln w="57150">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3"/>
          <p:cNvSpPr txBox="1">
            <a:spLocks noChangeArrowheads="1"/>
          </p:cNvSpPr>
          <p:nvPr/>
        </p:nvSpPr>
        <p:spPr>
          <a:xfrm>
            <a:off x="451132" y="1544269"/>
            <a:ext cx="3730894"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spcAft>
                <a:spcPts val="0"/>
              </a:spcAft>
              <a:buNone/>
            </a:pPr>
            <a:r>
              <a:rPr lang="en-CA" sz="600" dirty="0"/>
              <a:t>ONTARIO ONE CALL</a:t>
            </a:r>
            <a:br>
              <a:rPr lang="en-CA" sz="600" dirty="0"/>
            </a:br>
            <a:r>
              <a:rPr lang="en-CA" sz="600" dirty="0"/>
              <a:t>Locate Request Confirmation</a:t>
            </a:r>
            <a:br>
              <a:rPr lang="en-CA" sz="600" dirty="0"/>
            </a:br>
            <a:br>
              <a:rPr lang="en-CA" sz="600" dirty="0"/>
            </a:br>
            <a:r>
              <a:rPr lang="en-CA" sz="600" dirty="0"/>
              <a:t>Ticket #:2013298142 Reason </a:t>
            </a:r>
            <a:r>
              <a:rPr lang="en-CA" sz="600" dirty="0" err="1"/>
              <a:t>Code:STANDARD</a:t>
            </a:r>
            <a:r>
              <a:rPr lang="en-CA" sz="600" dirty="0"/>
              <a:t> </a:t>
            </a:r>
            <a:br>
              <a:rPr lang="en-CA" sz="600" dirty="0"/>
            </a:br>
            <a:r>
              <a:rPr lang="en-CA" sz="600" dirty="0"/>
              <a:t>Work to Begin Date: 07/24/2013 Time: 08:00:00 AM</a:t>
            </a:r>
            <a:br>
              <a:rPr lang="en-CA" sz="600" dirty="0"/>
            </a:br>
            <a:r>
              <a:rPr lang="en-CA" sz="600" dirty="0"/>
              <a:t>WAP No: </a:t>
            </a:r>
            <a:br>
              <a:rPr lang="en-CA" sz="600" dirty="0"/>
            </a:br>
            <a:r>
              <a:rPr lang="en-CA" sz="600" dirty="0"/>
              <a:t>_______________________________________________________________________</a:t>
            </a:r>
            <a:br>
              <a:rPr lang="en-CA" sz="600" dirty="0"/>
            </a:br>
            <a:r>
              <a:rPr lang="en-CA" sz="600" dirty="0"/>
              <a:t>CALLER INFORMATION</a:t>
            </a:r>
            <a:br>
              <a:rPr lang="en-CA" sz="600" dirty="0"/>
            </a:br>
            <a:br>
              <a:rPr lang="en-CA" sz="600" dirty="0"/>
            </a:br>
            <a:r>
              <a:rPr lang="en-CA" sz="600" dirty="0"/>
              <a:t>SHANE HART Tel.:(226)338-8906 Ext: 0</a:t>
            </a:r>
            <a:br>
              <a:rPr lang="en-CA" sz="600" dirty="0"/>
            </a:br>
            <a:r>
              <a:rPr lang="en-CA" sz="600" dirty="0"/>
              <a:t>SHANE HART Tel.:(226)338-8906 Ext: 0</a:t>
            </a:r>
            <a:br>
              <a:rPr lang="en-CA" sz="600" dirty="0"/>
            </a:br>
            <a:r>
              <a:rPr lang="en-CA" sz="600" dirty="0"/>
              <a:t>HOMEOWNER Cell: </a:t>
            </a:r>
            <a:br>
              <a:rPr lang="en-CA" sz="600" dirty="0"/>
            </a:br>
            <a:r>
              <a:rPr lang="en-CA" sz="600" dirty="0"/>
              <a:t>WORK BEING DONE FOR: Fax: </a:t>
            </a:r>
            <a:br>
              <a:rPr lang="en-CA" sz="600" dirty="0"/>
            </a:br>
            <a:r>
              <a:rPr lang="en-CA" sz="600" dirty="0">
                <a:hlinkClick r:id="rId4"/>
              </a:rPr>
              <a:t>shanehart@me.com</a:t>
            </a:r>
            <a:br>
              <a:rPr lang="en-CA" sz="600" dirty="0"/>
            </a:br>
            <a:r>
              <a:rPr lang="en-CA" sz="600" dirty="0"/>
              <a:t>ALT CONTACT: Tel.:(318)674-0470</a:t>
            </a:r>
            <a:br>
              <a:rPr lang="en-CA" sz="600" dirty="0"/>
            </a:br>
            <a:br>
              <a:rPr lang="en-CA" sz="600" dirty="0"/>
            </a:br>
            <a:r>
              <a:rPr lang="en-CA" sz="600" dirty="0"/>
              <a:t>_______________________________________________________________________</a:t>
            </a:r>
            <a:br>
              <a:rPr lang="en-CA" sz="600" dirty="0"/>
            </a:br>
            <a:r>
              <a:rPr lang="en-CA" sz="600" dirty="0"/>
              <a:t>DIG LOCATION</a:t>
            </a:r>
            <a:br>
              <a:rPr lang="en-CA" sz="600" dirty="0"/>
            </a:br>
            <a:br>
              <a:rPr lang="en-CA" sz="600" dirty="0"/>
            </a:br>
            <a:r>
              <a:rPr lang="en-CA" sz="600" dirty="0"/>
              <a:t>City: GUELPH , WELLINGTON</a:t>
            </a:r>
            <a:br>
              <a:rPr lang="en-CA" sz="600" dirty="0"/>
            </a:br>
            <a:r>
              <a:rPr lang="en-CA" sz="600" dirty="0"/>
              <a:t>Community: GUELPH </a:t>
            </a:r>
            <a:br>
              <a:rPr lang="en-CA" sz="600" dirty="0"/>
            </a:br>
            <a:r>
              <a:rPr lang="en-CA" sz="600" dirty="0"/>
              <a:t>Address :75 To: Lot/Unit#: </a:t>
            </a:r>
            <a:br>
              <a:rPr lang="en-CA" sz="600" dirty="0"/>
            </a:br>
            <a:r>
              <a:rPr lang="en-CA" sz="600" dirty="0"/>
              <a:t>Street : SANDERSON DR</a:t>
            </a:r>
            <a:br>
              <a:rPr lang="en-CA" sz="600" dirty="0"/>
            </a:br>
            <a:r>
              <a:rPr lang="en-CA" sz="600" dirty="0"/>
              <a:t>Nearest Intersecting Street : </a:t>
            </a:r>
            <a:br>
              <a:rPr lang="en-CA" sz="600" dirty="0"/>
            </a:br>
            <a:r>
              <a:rPr lang="en-CA" sz="600" dirty="0"/>
              <a:t>MATTHEW DR</a:t>
            </a:r>
            <a:br>
              <a:rPr lang="en-CA" sz="600" dirty="0"/>
            </a:br>
            <a:r>
              <a:rPr lang="en-CA" sz="600" dirty="0"/>
              <a:t>Second Intersecting Street : </a:t>
            </a:r>
            <a:br>
              <a:rPr lang="en-CA" sz="600" dirty="0"/>
            </a:br>
            <a:br>
              <a:rPr lang="en-CA" sz="600" dirty="0"/>
            </a:br>
            <a:r>
              <a:rPr lang="en-CA" sz="600" dirty="0" err="1"/>
              <a:t>Nb</a:t>
            </a:r>
            <a:r>
              <a:rPr lang="en-CA" sz="600" dirty="0"/>
              <a:t> of Segments: 5</a:t>
            </a:r>
            <a:br>
              <a:rPr lang="en-CA" sz="600" dirty="0"/>
            </a:br>
            <a:r>
              <a:rPr lang="en-CA" sz="600" dirty="0"/>
              <a:t>_______________________________________________________________________</a:t>
            </a:r>
            <a:br>
              <a:rPr lang="en-CA" sz="600" dirty="0"/>
            </a:br>
            <a:r>
              <a:rPr lang="en-CA" sz="600" dirty="0"/>
              <a:t>Type of Work: FENCE Max Depth: 0.00 FT</a:t>
            </a:r>
            <a:br>
              <a:rPr lang="en-CA" sz="600" dirty="0"/>
            </a:br>
            <a:br>
              <a:rPr lang="en-CA" sz="600" dirty="0"/>
            </a:br>
            <a:r>
              <a:rPr lang="en-CA" sz="600" dirty="0"/>
              <a:t>Machine Dig: X Hand Dig: X</a:t>
            </a:r>
            <a:br>
              <a:rPr lang="en-CA" sz="600" dirty="0"/>
            </a:br>
            <a:r>
              <a:rPr lang="en-CA" sz="600" dirty="0"/>
              <a:t>Public Property: Private Property: X</a:t>
            </a:r>
            <a:br>
              <a:rPr lang="en-CA" sz="600" dirty="0"/>
            </a:br>
            <a:r>
              <a:rPr lang="en-CA" sz="600" dirty="0"/>
              <a:t>Mark &amp; Fax: Site Meet Req.: Area is Not Marked: X</a:t>
            </a:r>
            <a:br>
              <a:rPr lang="en-CA" sz="600" dirty="0"/>
            </a:br>
            <a:r>
              <a:rPr lang="en-CA" sz="600" dirty="0"/>
              <a:t>Area is Marked: </a:t>
            </a:r>
            <a:br>
              <a:rPr lang="en-CA" sz="600" dirty="0"/>
            </a:br>
            <a:r>
              <a:rPr lang="en-CA" sz="600" dirty="0"/>
              <a:t>Directional Drilling: </a:t>
            </a:r>
            <a:br>
              <a:rPr lang="en-CA" sz="600" dirty="0"/>
            </a:br>
            <a:br>
              <a:rPr lang="en-CA" sz="600" dirty="0"/>
            </a:br>
            <a:r>
              <a:rPr lang="en-CA" sz="600" dirty="0"/>
              <a:t>Work Extent/Location:</a:t>
            </a:r>
            <a:br>
              <a:rPr lang="en-CA" sz="600" dirty="0"/>
            </a:br>
            <a:r>
              <a:rPr lang="en-CA" sz="600" dirty="0"/>
              <a:t>W1307161544190 FROM THE ROAD, IT'S THE LEFT SIDE </a:t>
            </a:r>
            <a:br>
              <a:rPr lang="en-CA" sz="600" dirty="0"/>
            </a:br>
            <a:r>
              <a:rPr lang="en-CA" sz="600" dirty="0"/>
              <a:t>OF THE HOUSE FOR ONE HOLE TO MAKE A GATE SO FROM </a:t>
            </a:r>
            <a:br>
              <a:rPr lang="en-CA" sz="600" dirty="0"/>
            </a:br>
            <a:r>
              <a:rPr lang="en-CA" sz="600" dirty="0"/>
              <a:t>THE EXISTING FENCE TO THE HOUSE. AFTER THAT, IT'S</a:t>
            </a:r>
            <a:br>
              <a:rPr lang="en-CA" sz="600" dirty="0"/>
            </a:br>
            <a:r>
              <a:rPr lang="en-CA" sz="600" dirty="0"/>
              <a:t>THE BACK LENGTH OF FENCE ATTACHING THE 2 BACK </a:t>
            </a:r>
            <a:br>
              <a:rPr lang="en-CA" sz="600" dirty="0"/>
            </a:br>
            <a:r>
              <a:rPr lang="en-CA" sz="600" dirty="0"/>
              <a:t>CURRENT FENCES SIDE, BACK </a:t>
            </a:r>
            <a:br>
              <a:rPr lang="en-CA" sz="600" dirty="0"/>
            </a:br>
            <a:br>
              <a:rPr lang="en-CA" sz="600" dirty="0"/>
            </a:br>
            <a:r>
              <a:rPr lang="en-CA" sz="600" dirty="0"/>
              <a:t>Remarks: DEPTH UNKNOWN </a:t>
            </a:r>
            <a:br>
              <a:rPr lang="en-CA" sz="600" dirty="0"/>
            </a:br>
            <a:r>
              <a:rPr lang="en-CA" sz="600" dirty="0"/>
              <a:t>_______________________________________________________________________</a:t>
            </a:r>
            <a:br>
              <a:rPr lang="en-CA" sz="600" dirty="0"/>
            </a:br>
            <a:r>
              <a:rPr lang="en-CA" sz="600" dirty="0"/>
              <a:t>The following utility owners have been notified of </a:t>
            </a:r>
            <a:br>
              <a:rPr lang="en-CA" sz="600" dirty="0"/>
            </a:br>
            <a:r>
              <a:rPr lang="en-CA" sz="600" dirty="0"/>
              <a:t>your proposed excavation site:</a:t>
            </a:r>
            <a:br>
              <a:rPr lang="en-CA" sz="600" dirty="0"/>
            </a:br>
            <a:r>
              <a:rPr lang="en-CA" sz="600" dirty="0"/>
              <a:t>BCOW01 G-TEL FOR BELL CANAD GHY01 G-TEL FOR GUELPH HYD</a:t>
            </a:r>
            <a:br>
              <a:rPr lang="en-CA" sz="600" dirty="0"/>
            </a:br>
            <a:r>
              <a:rPr lang="en-CA" sz="600" dirty="0"/>
              <a:t>ROGWAT01 CCS FOR ROGERS (ROGW UGOW01 G-TEL FOR UNION GAS </a:t>
            </a:r>
            <a:br>
              <a:rPr lang="en-CA" sz="600" dirty="0"/>
            </a:br>
            <a:br>
              <a:rPr lang="en-CA" sz="600" dirty="0"/>
            </a:br>
            <a:r>
              <a:rPr lang="en-CA" sz="600" dirty="0"/>
              <a:t>These members have been removed due to the relocate:</a:t>
            </a:r>
            <a:br>
              <a:rPr lang="en-CA" sz="600" dirty="0"/>
            </a:br>
            <a:br>
              <a:rPr lang="en-CA" sz="600" dirty="0"/>
            </a:br>
            <a:r>
              <a:rPr lang="en-CA" sz="600" dirty="0"/>
              <a:t>Note: -C = Cleared, -S = Supressed, -L = Lookup center cleared, -A = Alternate Locate,</a:t>
            </a:r>
            <a:br>
              <a:rPr lang="en-CA" sz="600" dirty="0"/>
            </a:br>
            <a:r>
              <a:rPr lang="en-CA" sz="600" dirty="0"/>
              <a:t>-R = Existing locate valid - maintain marks</a:t>
            </a:r>
            <a:endParaRPr lang="en-US" sz="600" dirty="0"/>
          </a:p>
        </p:txBody>
      </p:sp>
      <p:sp>
        <p:nvSpPr>
          <p:cNvPr id="12" name="Rectangle 3"/>
          <p:cNvSpPr txBox="1">
            <a:spLocks noChangeArrowheads="1"/>
          </p:cNvSpPr>
          <p:nvPr/>
        </p:nvSpPr>
        <p:spPr>
          <a:xfrm>
            <a:off x="4182026" y="1544268"/>
            <a:ext cx="4522982" cy="1668708"/>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000" dirty="0"/>
              <a:t>Received from Ontario One Call after once your locate request has been processed</a:t>
            </a:r>
          </a:p>
          <a:p>
            <a:r>
              <a:rPr lang="en-US" sz="2000" dirty="0"/>
              <a:t>Excavator Confirmation holds a lot of information</a:t>
            </a:r>
          </a:p>
        </p:txBody>
      </p:sp>
      <p:sp>
        <p:nvSpPr>
          <p:cNvPr id="13" name="TextBox 12"/>
          <p:cNvSpPr txBox="1"/>
          <p:nvPr/>
        </p:nvSpPr>
        <p:spPr>
          <a:xfrm>
            <a:off x="4662264" y="3498964"/>
            <a:ext cx="3510136" cy="338554"/>
          </a:xfrm>
          <a:prstGeom prst="rect">
            <a:avLst/>
          </a:prstGeom>
        </p:spPr>
        <p:txBody>
          <a:bodyPr wrap="square" rtlCol="0">
            <a:spAutoFit/>
          </a:bodyPr>
          <a:lstStyle/>
          <a:p>
            <a:pPr marL="285750" indent="-285750" fontAlgn="auto">
              <a:spcAft>
                <a:spcPts val="0"/>
              </a:spcAft>
              <a:buFont typeface="Arial" panose="020B0604020202020204" pitchFamily="34" charset="0"/>
              <a:buChar char="•"/>
            </a:pPr>
            <a:r>
              <a:rPr lang="en-CA" sz="1600" dirty="0">
                <a:solidFill>
                  <a:srgbClr val="0070C0"/>
                </a:solidFill>
              </a:rPr>
              <a:t>Ticket Number &amp; Dates</a:t>
            </a:r>
          </a:p>
        </p:txBody>
      </p:sp>
      <p:cxnSp>
        <p:nvCxnSpPr>
          <p:cNvPr id="14" name="Straight Arrow Connector 13"/>
          <p:cNvCxnSpPr>
            <a:stCxn id="13" idx="1"/>
          </p:cNvCxnSpPr>
          <p:nvPr/>
        </p:nvCxnSpPr>
        <p:spPr>
          <a:xfrm flipH="1" flipV="1">
            <a:off x="2316579" y="1988840"/>
            <a:ext cx="2345685" cy="16794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662264" y="4093782"/>
            <a:ext cx="3510136" cy="338554"/>
          </a:xfrm>
          <a:prstGeom prst="rect">
            <a:avLst/>
          </a:prstGeom>
        </p:spPr>
        <p:txBody>
          <a:bodyPr wrap="square" rtlCol="0">
            <a:spAutoFit/>
          </a:bodyPr>
          <a:lstStyle/>
          <a:p>
            <a:pPr marL="285750" indent="-285750" fontAlgn="auto">
              <a:spcAft>
                <a:spcPts val="0"/>
              </a:spcAft>
              <a:buFont typeface="Arial" panose="020B0604020202020204" pitchFamily="34" charset="0"/>
              <a:buChar char="•"/>
            </a:pPr>
            <a:r>
              <a:rPr lang="en-CA" sz="1600" dirty="0">
                <a:solidFill>
                  <a:srgbClr val="0070C0"/>
                </a:solidFill>
              </a:rPr>
              <a:t>Caller Information</a:t>
            </a:r>
          </a:p>
        </p:txBody>
      </p:sp>
      <p:sp>
        <p:nvSpPr>
          <p:cNvPr id="16" name="TextBox 15"/>
          <p:cNvSpPr txBox="1"/>
          <p:nvPr/>
        </p:nvSpPr>
        <p:spPr>
          <a:xfrm>
            <a:off x="4662264" y="4688600"/>
            <a:ext cx="3510136" cy="338554"/>
          </a:xfrm>
          <a:prstGeom prst="rect">
            <a:avLst/>
          </a:prstGeom>
        </p:spPr>
        <p:txBody>
          <a:bodyPr wrap="square" rtlCol="0">
            <a:spAutoFit/>
          </a:bodyPr>
          <a:lstStyle/>
          <a:p>
            <a:pPr marL="285750" indent="-285750" fontAlgn="auto">
              <a:spcAft>
                <a:spcPts val="0"/>
              </a:spcAft>
              <a:buFont typeface="Arial" panose="020B0604020202020204" pitchFamily="34" charset="0"/>
              <a:buChar char="•"/>
            </a:pPr>
            <a:r>
              <a:rPr lang="en-CA" sz="1600" dirty="0">
                <a:solidFill>
                  <a:srgbClr val="0070C0"/>
                </a:solidFill>
              </a:rPr>
              <a:t>Dig Location Details (Address)</a:t>
            </a:r>
          </a:p>
        </p:txBody>
      </p:sp>
      <p:sp>
        <p:nvSpPr>
          <p:cNvPr id="17" name="TextBox 16"/>
          <p:cNvSpPr txBox="1"/>
          <p:nvPr/>
        </p:nvSpPr>
        <p:spPr>
          <a:xfrm>
            <a:off x="4662264" y="5283418"/>
            <a:ext cx="3510136" cy="338554"/>
          </a:xfrm>
          <a:prstGeom prst="rect">
            <a:avLst/>
          </a:prstGeom>
        </p:spPr>
        <p:txBody>
          <a:bodyPr wrap="square" rtlCol="0">
            <a:spAutoFit/>
          </a:bodyPr>
          <a:lstStyle/>
          <a:p>
            <a:pPr marL="285750" indent="-285750" fontAlgn="auto">
              <a:spcAft>
                <a:spcPts val="0"/>
              </a:spcAft>
              <a:buFont typeface="Arial" panose="020B0604020202020204" pitchFamily="34" charset="0"/>
              <a:buChar char="•"/>
            </a:pPr>
            <a:r>
              <a:rPr lang="en-CA" sz="1600" dirty="0">
                <a:solidFill>
                  <a:srgbClr val="0070C0"/>
                </a:solidFill>
              </a:rPr>
              <a:t>Work Details (Type of Work)</a:t>
            </a:r>
          </a:p>
        </p:txBody>
      </p:sp>
      <p:sp>
        <p:nvSpPr>
          <p:cNvPr id="18" name="TextBox 17"/>
          <p:cNvSpPr txBox="1"/>
          <p:nvPr/>
        </p:nvSpPr>
        <p:spPr>
          <a:xfrm>
            <a:off x="4662264" y="5878235"/>
            <a:ext cx="3510136" cy="338554"/>
          </a:xfrm>
          <a:prstGeom prst="rect">
            <a:avLst/>
          </a:prstGeom>
        </p:spPr>
        <p:txBody>
          <a:bodyPr wrap="square" rtlCol="0">
            <a:spAutoFit/>
          </a:bodyPr>
          <a:lstStyle/>
          <a:p>
            <a:pPr marL="285750" indent="-285750" fontAlgn="auto">
              <a:spcAft>
                <a:spcPts val="0"/>
              </a:spcAft>
              <a:buFont typeface="Arial" panose="020B0604020202020204" pitchFamily="34" charset="0"/>
              <a:buChar char="•"/>
            </a:pPr>
            <a:r>
              <a:rPr lang="en-CA" sz="1600" dirty="0">
                <a:solidFill>
                  <a:srgbClr val="0070C0"/>
                </a:solidFill>
              </a:rPr>
              <a:t>Utility Owners Notified</a:t>
            </a:r>
          </a:p>
        </p:txBody>
      </p:sp>
      <p:cxnSp>
        <p:nvCxnSpPr>
          <p:cNvPr id="19" name="Straight Arrow Connector 18"/>
          <p:cNvCxnSpPr>
            <a:stCxn id="15" idx="1"/>
          </p:cNvCxnSpPr>
          <p:nvPr/>
        </p:nvCxnSpPr>
        <p:spPr>
          <a:xfrm flipH="1" flipV="1">
            <a:off x="1930876" y="2708921"/>
            <a:ext cx="2731388" cy="1554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6" idx="1"/>
          </p:cNvCxnSpPr>
          <p:nvPr/>
        </p:nvCxnSpPr>
        <p:spPr>
          <a:xfrm flipH="1" flipV="1">
            <a:off x="1763688" y="3668241"/>
            <a:ext cx="2898576" cy="11896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7" idx="1"/>
          </p:cNvCxnSpPr>
          <p:nvPr/>
        </p:nvCxnSpPr>
        <p:spPr>
          <a:xfrm flipH="1" flipV="1">
            <a:off x="2483768" y="4922483"/>
            <a:ext cx="2178496" cy="5302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8" idx="1"/>
          </p:cNvCxnSpPr>
          <p:nvPr/>
        </p:nvCxnSpPr>
        <p:spPr>
          <a:xfrm flipH="1">
            <a:off x="2915816" y="6047512"/>
            <a:ext cx="1746448" cy="1780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45914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4230" y="1600200"/>
            <a:ext cx="5490970" cy="4237306"/>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42" name="Title 1"/>
          <p:cNvSpPr>
            <a:spLocks noGrp="1"/>
          </p:cNvSpPr>
          <p:nvPr>
            <p:ph type="title"/>
          </p:nvPr>
        </p:nvSpPr>
        <p:spPr/>
        <p:txBody>
          <a:bodyPr/>
          <a:lstStyle/>
          <a:p>
            <a:r>
              <a:rPr lang="en-US" dirty="0"/>
              <a:t>Checklist</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17</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10" name="Rectangle 9"/>
          <p:cNvSpPr/>
          <p:nvPr/>
        </p:nvSpPr>
        <p:spPr>
          <a:xfrm>
            <a:off x="1834294" y="1634104"/>
            <a:ext cx="5294761" cy="3785652"/>
          </a:xfrm>
          <a:prstGeom prst="rect">
            <a:avLst/>
          </a:prstGeom>
        </p:spPr>
        <p:txBody>
          <a:bodyPr wrap="square">
            <a:spAutoFit/>
          </a:bodyPr>
          <a:lstStyle/>
          <a:p>
            <a:r>
              <a:rPr lang="en-CA" sz="1400" dirty="0"/>
              <a:t>The following utility owners have been notified of </a:t>
            </a:r>
            <a:br>
              <a:rPr lang="en-CA" sz="1400" dirty="0"/>
            </a:br>
            <a:r>
              <a:rPr lang="en-CA" sz="1400" dirty="0"/>
              <a:t>your proposed excavation site:</a:t>
            </a:r>
            <a:br>
              <a:rPr lang="en-CA" sz="1600" dirty="0"/>
            </a:br>
            <a:endParaRPr lang="en-CA" sz="1600" dirty="0"/>
          </a:p>
          <a:p>
            <a:r>
              <a:rPr lang="en-CA" dirty="0"/>
              <a:t>UGOE01 – PROMARK FOR UNION GAS</a:t>
            </a:r>
          </a:p>
          <a:p>
            <a:r>
              <a:rPr lang="en-CA" dirty="0"/>
              <a:t>H3BOE01 – PROMARK FOR HYDRO ONE</a:t>
            </a:r>
          </a:p>
          <a:p>
            <a:r>
              <a:rPr lang="en-CA" dirty="0"/>
              <a:t>H3BOE01 – PROMARK FOR HYDRO ONE</a:t>
            </a:r>
          </a:p>
          <a:p>
            <a:r>
              <a:rPr lang="en-CA" dirty="0"/>
              <a:t>BAOE01 – PROMARK FOR BELL ALIANT</a:t>
            </a:r>
          </a:p>
          <a:p>
            <a:r>
              <a:rPr lang="en-CA" dirty="0"/>
              <a:t>COGE01 – C – NHC FOR COGECO CABLE</a:t>
            </a:r>
          </a:p>
          <a:p>
            <a:r>
              <a:rPr lang="en-CA" dirty="0"/>
              <a:t>LXA01 – C – COUNTY OF LENNOX AND ADDINGTON </a:t>
            </a:r>
          </a:p>
          <a:p>
            <a:endParaRPr lang="en-CA" sz="1400" dirty="0"/>
          </a:p>
          <a:p>
            <a:endParaRPr lang="en-CA" sz="1400" dirty="0"/>
          </a:p>
          <a:p>
            <a:r>
              <a:rPr lang="en-CA" sz="1400" dirty="0"/>
              <a:t>These members have been removed due to the relocate:</a:t>
            </a:r>
            <a:br>
              <a:rPr lang="en-CA" sz="1400" dirty="0"/>
            </a:br>
            <a:r>
              <a:rPr lang="en-CA" sz="1400" dirty="0"/>
              <a:t>Note: -C = Cleared, -S = Supressed, -L = Lookup center cleared, </a:t>
            </a:r>
          </a:p>
          <a:p>
            <a:r>
              <a:rPr lang="en-CA" sz="1400" dirty="0"/>
              <a:t>-A = Alternate Locate, -R = Existing locate valid - maintain marks</a:t>
            </a:r>
          </a:p>
        </p:txBody>
      </p:sp>
      <p:sp>
        <p:nvSpPr>
          <p:cNvPr id="15" name="Oval 14"/>
          <p:cNvSpPr/>
          <p:nvPr/>
        </p:nvSpPr>
        <p:spPr>
          <a:xfrm>
            <a:off x="2696294" y="3662434"/>
            <a:ext cx="533400" cy="3810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938749" y="3421030"/>
            <a:ext cx="533400" cy="3810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68774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Who is missing?</a:t>
            </a:r>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18</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Rectangle 3"/>
          <p:cNvSpPr txBox="1">
            <a:spLocks noChangeArrowheads="1"/>
          </p:cNvSpPr>
          <p:nvPr/>
        </p:nvSpPr>
        <p:spPr>
          <a:xfrm>
            <a:off x="849490" y="2069232"/>
            <a:ext cx="6180683"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fontAlgn="auto">
              <a:spcAft>
                <a:spcPts val="0"/>
              </a:spcAft>
            </a:pPr>
            <a:r>
              <a:rPr lang="en-US" sz="3600" dirty="0"/>
              <a:t>Federal Infrastructure</a:t>
            </a:r>
          </a:p>
          <a:p>
            <a:pPr fontAlgn="auto">
              <a:spcAft>
                <a:spcPts val="0"/>
              </a:spcAft>
            </a:pPr>
            <a:r>
              <a:rPr lang="en-US" sz="3600" dirty="0"/>
              <a:t>Provincial Infrastructure</a:t>
            </a:r>
          </a:p>
          <a:p>
            <a:pPr fontAlgn="auto">
              <a:spcAft>
                <a:spcPts val="0"/>
              </a:spcAft>
            </a:pPr>
            <a:r>
              <a:rPr lang="en-US" sz="3600" dirty="0"/>
              <a:t>First Nations Infrastructure</a:t>
            </a:r>
          </a:p>
          <a:p>
            <a:pPr fontAlgn="auto">
              <a:spcAft>
                <a:spcPts val="0"/>
              </a:spcAft>
            </a:pPr>
            <a:r>
              <a:rPr lang="en-US" sz="3600" dirty="0"/>
              <a:t>Private Infrastructure</a:t>
            </a:r>
          </a:p>
        </p:txBody>
      </p:sp>
    </p:spTree>
    <p:extLst>
      <p:ext uri="{BB962C8B-B14F-4D97-AF65-F5344CB8AC3E}">
        <p14:creationId xmlns:p14="http://schemas.microsoft.com/office/powerpoint/2010/main" val="231425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5"/>
          <p:cNvSpPr>
            <a:spLocks noGrp="1"/>
          </p:cNvSpPr>
          <p:nvPr>
            <p:ph type="title"/>
          </p:nvPr>
        </p:nvSpPr>
        <p:spPr>
          <a:xfrm>
            <a:off x="890462" y="5071217"/>
            <a:ext cx="7772400" cy="1362075"/>
          </a:xfrm>
        </p:spPr>
        <p:txBody>
          <a:bodyPr rtlCol="0">
            <a:normAutofit/>
          </a:bodyPr>
          <a:lstStyle/>
          <a:p>
            <a:pPr fontAlgn="auto">
              <a:spcAft>
                <a:spcPts val="0"/>
              </a:spcAft>
              <a:defRPr/>
            </a:pPr>
            <a:r>
              <a:rPr lang="en-US" dirty="0"/>
              <a:t>The Locate</a:t>
            </a:r>
          </a:p>
        </p:txBody>
      </p:sp>
      <p:sp>
        <p:nvSpPr>
          <p:cNvPr id="5" name="Slide Number Placeholder 4"/>
          <p:cNvSpPr>
            <a:spLocks noGrp="1"/>
          </p:cNvSpPr>
          <p:nvPr>
            <p:ph type="sldNum" sz="quarter" idx="12"/>
          </p:nvPr>
        </p:nvSpPr>
        <p:spPr/>
        <p:txBody>
          <a:bodyPr/>
          <a:lstStyle/>
          <a:p>
            <a:pPr>
              <a:defRPr/>
            </a:pPr>
            <a:fld id="{0FE55658-D5ED-48D3-8D9B-B45402DF0D54}" type="slidenum">
              <a:rPr lang="en-US" b="1">
                <a:solidFill>
                  <a:schemeClr val="bg1"/>
                </a:solidFill>
              </a:rPr>
              <a:pPr>
                <a:defRPr/>
              </a:pPr>
              <a:t>19</a:t>
            </a:fld>
            <a:endParaRPr lang="en-US" b="1" dirty="0">
              <a:solidFill>
                <a:schemeClr val="bg1"/>
              </a:solidFill>
            </a:endParaRPr>
          </a:p>
        </p:txBody>
      </p:sp>
      <p:sp>
        <p:nvSpPr>
          <p:cNvPr id="12" name="Rounded Rectangle 12"/>
          <p:cNvSpPr/>
          <p:nvPr/>
        </p:nvSpPr>
        <p:spPr>
          <a:xfrm>
            <a:off x="7566695" y="2536949"/>
            <a:ext cx="796979" cy="441311"/>
          </a:xfrm>
          <a:prstGeom prst="roundRect">
            <a:avLst/>
          </a:prstGeom>
          <a:solidFill>
            <a:srgbClr val="5CFE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Sewer</a:t>
            </a:r>
          </a:p>
        </p:txBody>
      </p:sp>
      <p:sp>
        <p:nvSpPr>
          <p:cNvPr id="13" name="Rounded Rectangle 15"/>
          <p:cNvSpPr/>
          <p:nvPr/>
        </p:nvSpPr>
        <p:spPr>
          <a:xfrm>
            <a:off x="5701790" y="2547587"/>
            <a:ext cx="772923" cy="442686"/>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Hydro</a:t>
            </a:r>
          </a:p>
        </p:txBody>
      </p:sp>
      <p:sp>
        <p:nvSpPr>
          <p:cNvPr id="14" name="Rounded Rectangle 16"/>
          <p:cNvSpPr/>
          <p:nvPr/>
        </p:nvSpPr>
        <p:spPr>
          <a:xfrm>
            <a:off x="3132491" y="2548962"/>
            <a:ext cx="719043" cy="441311"/>
          </a:xfrm>
          <a:prstGeom prst="roundRect">
            <a:avLst/>
          </a:prstGeom>
          <a:solidFill>
            <a:srgbClr val="FFFF00"/>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CA" sz="1600" dirty="0">
                <a:ln>
                  <a:solidFill>
                    <a:schemeClr val="tx1"/>
                  </a:solidFill>
                </a:ln>
                <a:solidFill>
                  <a:srgbClr val="000000"/>
                </a:solidFill>
              </a:rPr>
              <a:t>Gas</a:t>
            </a:r>
          </a:p>
        </p:txBody>
      </p:sp>
      <p:sp>
        <p:nvSpPr>
          <p:cNvPr id="15" name="Rounded Rectangle 17"/>
          <p:cNvSpPr/>
          <p:nvPr/>
        </p:nvSpPr>
        <p:spPr>
          <a:xfrm>
            <a:off x="6551430" y="2547587"/>
            <a:ext cx="938550" cy="441311"/>
          </a:xfrm>
          <a:prstGeom prst="round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Water</a:t>
            </a:r>
          </a:p>
        </p:txBody>
      </p:sp>
      <p:sp>
        <p:nvSpPr>
          <p:cNvPr id="16" name="Rounded Rectangle 18"/>
          <p:cNvSpPr/>
          <p:nvPr/>
        </p:nvSpPr>
        <p:spPr>
          <a:xfrm>
            <a:off x="3928251" y="2547587"/>
            <a:ext cx="1696822" cy="432048"/>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Communications</a:t>
            </a:r>
          </a:p>
        </p:txBody>
      </p:sp>
      <p:cxnSp>
        <p:nvCxnSpPr>
          <p:cNvPr id="17" name="Straight Arrow Connector 16"/>
          <p:cNvCxnSpPr>
            <a:endCxn id="14" idx="0"/>
          </p:cNvCxnSpPr>
          <p:nvPr/>
        </p:nvCxnSpPr>
        <p:spPr>
          <a:xfrm flipH="1">
            <a:off x="3492013" y="1756842"/>
            <a:ext cx="1111537" cy="79212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15" idx="0"/>
          </p:cNvCxnSpPr>
          <p:nvPr/>
        </p:nvCxnSpPr>
        <p:spPr>
          <a:xfrm>
            <a:off x="4603550" y="1756842"/>
            <a:ext cx="2417155"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9" name="Straight Arrow Connector 18"/>
          <p:cNvCxnSpPr>
            <a:endCxn id="12" idx="0"/>
          </p:cNvCxnSpPr>
          <p:nvPr/>
        </p:nvCxnSpPr>
        <p:spPr>
          <a:xfrm>
            <a:off x="4603550" y="1756842"/>
            <a:ext cx="3361635" cy="78010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0" name="Straight Arrow Connector 19"/>
          <p:cNvCxnSpPr>
            <a:endCxn id="13" idx="0"/>
          </p:cNvCxnSpPr>
          <p:nvPr/>
        </p:nvCxnSpPr>
        <p:spPr>
          <a:xfrm>
            <a:off x="4603550" y="1756842"/>
            <a:ext cx="1484702"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1" name="Straight Arrow Connector 20"/>
          <p:cNvCxnSpPr>
            <a:endCxn id="16" idx="0"/>
          </p:cNvCxnSpPr>
          <p:nvPr/>
        </p:nvCxnSpPr>
        <p:spPr>
          <a:xfrm>
            <a:off x="4603550" y="1756842"/>
            <a:ext cx="173112"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2" name="Straight Arrow Connector 73732"/>
          <p:cNvCxnSpPr>
            <a:stCxn id="14" idx="2"/>
            <a:endCxn id="24" idx="3"/>
          </p:cNvCxnSpPr>
          <p:nvPr/>
        </p:nvCxnSpPr>
        <p:spPr>
          <a:xfrm rot="5400000">
            <a:off x="2511198" y="2864002"/>
            <a:ext cx="854544" cy="1107087"/>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3" name="Straight Arrow Connector 73751"/>
          <p:cNvCxnSpPr>
            <a:stCxn id="16" idx="2"/>
            <a:endCxn id="24" idx="3"/>
          </p:cNvCxnSpPr>
          <p:nvPr/>
        </p:nvCxnSpPr>
        <p:spPr>
          <a:xfrm rot="5400000">
            <a:off x="3148203" y="2216358"/>
            <a:ext cx="865182" cy="2391736"/>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371" t="20687" r="27726" b="8928"/>
          <a:stretch/>
        </p:blipFill>
        <p:spPr bwMode="auto">
          <a:xfrm>
            <a:off x="1268487" y="2788720"/>
            <a:ext cx="1116439" cy="21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251" y="219675"/>
            <a:ext cx="1478132" cy="1271818"/>
          </a:xfrm>
          <a:prstGeom prst="rect">
            <a:avLst/>
          </a:prstGeom>
        </p:spPr>
      </p:pic>
      <p:cxnSp>
        <p:nvCxnSpPr>
          <p:cNvPr id="31" name="Straight Arrow Connector 73745"/>
          <p:cNvCxnSpPr/>
          <p:nvPr/>
        </p:nvCxnSpPr>
        <p:spPr>
          <a:xfrm rot="5400000">
            <a:off x="4274857" y="1098968"/>
            <a:ext cx="855919" cy="4635779"/>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32" name="Straight Arrow Connector 73747"/>
          <p:cNvCxnSpPr/>
          <p:nvPr/>
        </p:nvCxnSpPr>
        <p:spPr>
          <a:xfrm rot="5400000">
            <a:off x="4741778" y="621409"/>
            <a:ext cx="866557" cy="5580259"/>
          </a:xfrm>
          <a:prstGeom prst="bentConnector2">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3" name="Straight Arrow Connector 73749"/>
          <p:cNvCxnSpPr/>
          <p:nvPr/>
        </p:nvCxnSpPr>
        <p:spPr>
          <a:xfrm rot="5400000">
            <a:off x="3809316" y="1565883"/>
            <a:ext cx="854547" cy="3703326"/>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57396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Hazard Identification</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a:t>
            </a:fld>
            <a:endParaRPr lang="en-US" b="1" dirty="0">
              <a:solidFill>
                <a:schemeClr val="bg1"/>
              </a:solidFill>
            </a:endParaRPr>
          </a:p>
        </p:txBody>
      </p:sp>
      <p:sp>
        <p:nvSpPr>
          <p:cNvPr id="2" name="Content Placeholder 1"/>
          <p:cNvSpPr>
            <a:spLocks noGrp="1"/>
          </p:cNvSpPr>
          <p:nvPr>
            <p:ph idx="1"/>
          </p:nvPr>
        </p:nvSpPr>
        <p:spPr/>
        <p:txBody>
          <a:bodyPr/>
          <a:lstStyle/>
          <a:p>
            <a:pPr marL="0" indent="0">
              <a:buNone/>
            </a:pPr>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0"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8909" y="1390462"/>
            <a:ext cx="5006182" cy="5006182"/>
          </a:xfrm>
          <a:prstGeom prst="rect">
            <a:avLst/>
          </a:prstGeom>
          <a:noFill/>
          <a:ln w="9525">
            <a:noFill/>
            <a:miter lim="800000"/>
            <a:headEnd/>
            <a:tailEnd/>
          </a:ln>
        </p:spPr>
      </p:pic>
    </p:spTree>
    <p:extLst>
      <p:ext uri="{BB962C8B-B14F-4D97-AF65-F5344CB8AC3E}">
        <p14:creationId xmlns:p14="http://schemas.microsoft.com/office/powerpoint/2010/main" val="16916207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Decision Time</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20</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Content Placeholder 1"/>
          <p:cNvSpPr>
            <a:spLocks noGrp="1"/>
          </p:cNvSpPr>
          <p:nvPr>
            <p:ph idx="1"/>
          </p:nvPr>
        </p:nvSpPr>
        <p:spPr>
          <a:xfrm>
            <a:off x="457200" y="1600200"/>
            <a:ext cx="8229600" cy="4525963"/>
          </a:xfrm>
        </p:spPr>
        <p:txBody>
          <a:bodyPr/>
          <a:lstStyle/>
          <a:p>
            <a:pPr marL="0" indent="0" algn="ctr">
              <a:buNone/>
            </a:pPr>
            <a:r>
              <a:rPr lang="en-US" sz="3000" b="1" dirty="0"/>
              <a:t>Notified utilities are required to make a reasonable attempt at a response within </a:t>
            </a:r>
          </a:p>
          <a:p>
            <a:pPr marL="0" indent="0" algn="ctr">
              <a:buNone/>
            </a:pPr>
            <a:r>
              <a:rPr lang="en-US" sz="3000" b="1" dirty="0"/>
              <a:t>5 business days.</a:t>
            </a:r>
          </a:p>
          <a:p>
            <a:pPr marL="0" indent="0">
              <a:buNone/>
            </a:pPr>
            <a:endParaRPr lang="en-US" sz="3000" b="1" dirty="0"/>
          </a:p>
          <a:p>
            <a:pPr marL="0" indent="0">
              <a:buNone/>
            </a:pPr>
            <a:r>
              <a:rPr lang="en-US" sz="3000" b="1" dirty="0"/>
              <a:t>That response must be</a:t>
            </a:r>
          </a:p>
          <a:p>
            <a:pPr marL="514350" indent="-514350">
              <a:buAutoNum type="arabicParenR"/>
            </a:pPr>
            <a:r>
              <a:rPr lang="en-US" sz="3000" b="1" dirty="0"/>
              <a:t>Provide a locate</a:t>
            </a:r>
          </a:p>
          <a:p>
            <a:pPr marL="514350" indent="-514350">
              <a:buAutoNum type="arabicParenR"/>
            </a:pPr>
            <a:r>
              <a:rPr lang="en-US" sz="3000" b="1" dirty="0"/>
              <a:t>Provide a clearance</a:t>
            </a:r>
          </a:p>
          <a:p>
            <a:pPr marL="514350" indent="-514350">
              <a:buAutoNum type="arabicParenR"/>
            </a:pPr>
            <a:r>
              <a:rPr lang="en-US" sz="3000" b="1" dirty="0"/>
              <a:t>Renegotiate a new deadline to provide 1 or 2</a:t>
            </a:r>
            <a:endParaRPr lang="en-US" sz="3000" dirty="0"/>
          </a:p>
          <a:p>
            <a:pPr marL="0" indent="0">
              <a:buNone/>
            </a:pPr>
            <a:endParaRPr lang="en-US" dirty="0"/>
          </a:p>
        </p:txBody>
      </p:sp>
    </p:spTree>
    <p:extLst>
      <p:ext uri="{BB962C8B-B14F-4D97-AF65-F5344CB8AC3E}">
        <p14:creationId xmlns:p14="http://schemas.microsoft.com/office/powerpoint/2010/main" val="25726107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Clearance</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21</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Content Placeholder 1"/>
          <p:cNvSpPr>
            <a:spLocks noGrp="1"/>
          </p:cNvSpPr>
          <p:nvPr>
            <p:ph idx="1"/>
          </p:nvPr>
        </p:nvSpPr>
        <p:spPr>
          <a:xfrm>
            <a:off x="457200" y="1600200"/>
            <a:ext cx="8229600" cy="4525963"/>
          </a:xfrm>
        </p:spPr>
        <p:txBody>
          <a:bodyPr/>
          <a:lstStyle/>
          <a:p>
            <a:pPr marL="0" indent="0">
              <a:buNone/>
            </a:pPr>
            <a:r>
              <a:rPr lang="en-US" sz="2800" dirty="0"/>
              <a:t>Means: This utility </a:t>
            </a:r>
            <a:r>
              <a:rPr lang="en-US" sz="2800" u="sng" dirty="0"/>
              <a:t>is not</a:t>
            </a:r>
            <a:r>
              <a:rPr lang="en-US" sz="2800" dirty="0"/>
              <a:t> worried about your activity.</a:t>
            </a:r>
            <a:endParaRPr lang="en-US" sz="3000" dirty="0"/>
          </a:p>
          <a:p>
            <a:pPr marL="0" indent="0">
              <a:buNone/>
            </a:pPr>
            <a:endParaRPr lang="en-US" sz="2800" b="1" dirty="0"/>
          </a:p>
          <a:p>
            <a:pPr marL="0" indent="0">
              <a:buNone/>
            </a:pPr>
            <a:r>
              <a:rPr lang="en-US" sz="2800" dirty="0"/>
              <a:t>Requirements around “Clearance”</a:t>
            </a:r>
          </a:p>
          <a:p>
            <a:pPr marL="514350" indent="-514350">
              <a:buAutoNum type="arabicParenR"/>
            </a:pPr>
            <a:r>
              <a:rPr lang="en-US" sz="2800" dirty="0"/>
              <a:t>Must return paperwork</a:t>
            </a:r>
          </a:p>
          <a:p>
            <a:pPr marL="514350" indent="-514350">
              <a:buAutoNum type="arabicParenR"/>
            </a:pPr>
            <a:r>
              <a:rPr lang="en-US" sz="2800" dirty="0"/>
              <a:t>Paperwork must contain</a:t>
            </a:r>
          </a:p>
          <a:p>
            <a:pPr marL="914400" lvl="1" indent="-514350"/>
            <a:r>
              <a:rPr lang="en-US" sz="2400" dirty="0"/>
              <a:t>The word “Clear”</a:t>
            </a:r>
          </a:p>
          <a:p>
            <a:pPr marL="914400" lvl="1" indent="-514350"/>
            <a:r>
              <a:rPr lang="en-US" sz="2400" dirty="0"/>
              <a:t>The date of the clearance</a:t>
            </a:r>
          </a:p>
          <a:p>
            <a:pPr marL="914400" lvl="1" indent="-514350"/>
            <a:r>
              <a:rPr lang="en-US" sz="2400" dirty="0"/>
              <a:t>Any conditions on that clearance</a:t>
            </a:r>
          </a:p>
          <a:p>
            <a:pPr marL="0" indent="0">
              <a:buNone/>
            </a:pPr>
            <a:endParaRPr lang="en-US" sz="2800" b="1" dirty="0"/>
          </a:p>
        </p:txBody>
      </p:sp>
    </p:spTree>
    <p:extLst>
      <p:ext uri="{BB962C8B-B14F-4D97-AF65-F5344CB8AC3E}">
        <p14:creationId xmlns:p14="http://schemas.microsoft.com/office/powerpoint/2010/main" val="31120299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Locate</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22</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Content Placeholder 1"/>
          <p:cNvSpPr>
            <a:spLocks noGrp="1"/>
          </p:cNvSpPr>
          <p:nvPr>
            <p:ph idx="1"/>
          </p:nvPr>
        </p:nvSpPr>
        <p:spPr>
          <a:xfrm>
            <a:off x="457200" y="1600200"/>
            <a:ext cx="8229600" cy="4525963"/>
          </a:xfrm>
        </p:spPr>
        <p:txBody>
          <a:bodyPr/>
          <a:lstStyle/>
          <a:p>
            <a:pPr marL="0" indent="0">
              <a:buNone/>
            </a:pPr>
            <a:r>
              <a:rPr lang="en-US" sz="2800" dirty="0"/>
              <a:t>Means: This utility </a:t>
            </a:r>
            <a:r>
              <a:rPr lang="en-US" sz="2800" u="sng" dirty="0"/>
              <a:t>is</a:t>
            </a:r>
            <a:r>
              <a:rPr lang="en-US" sz="2800" dirty="0"/>
              <a:t> worried about your activity.</a:t>
            </a:r>
            <a:endParaRPr lang="en-US" sz="3000" dirty="0"/>
          </a:p>
          <a:p>
            <a:pPr marL="0" indent="0">
              <a:buNone/>
            </a:pPr>
            <a:endParaRPr lang="en-US" sz="2800" b="1" dirty="0"/>
          </a:p>
          <a:p>
            <a:pPr marL="0" indent="0">
              <a:buNone/>
            </a:pPr>
            <a:r>
              <a:rPr lang="en-US" sz="2800" dirty="0"/>
              <a:t>Requirements around “Locate”</a:t>
            </a:r>
          </a:p>
          <a:p>
            <a:pPr marL="514350" indent="-514350">
              <a:buAutoNum type="arabicParenR"/>
            </a:pPr>
            <a:r>
              <a:rPr lang="en-US" sz="2800" dirty="0"/>
              <a:t>Must place some kind of marking on the ground</a:t>
            </a:r>
          </a:p>
          <a:p>
            <a:pPr marL="514350" indent="-514350">
              <a:buAutoNum type="arabicParenR"/>
            </a:pPr>
            <a:r>
              <a:rPr lang="en-US" sz="2800" dirty="0"/>
              <a:t>Must return paperwork</a:t>
            </a:r>
          </a:p>
          <a:p>
            <a:pPr marL="514350" indent="-514350">
              <a:buAutoNum type="arabicParenR"/>
            </a:pPr>
            <a:r>
              <a:rPr lang="en-US" sz="2800" dirty="0"/>
              <a:t>Paperwork must contain</a:t>
            </a:r>
          </a:p>
          <a:p>
            <a:pPr marL="914400" lvl="1" indent="-514350"/>
            <a:r>
              <a:rPr lang="en-US" sz="2400" dirty="0"/>
              <a:t>A map of what was located</a:t>
            </a:r>
          </a:p>
          <a:p>
            <a:pPr marL="914400" lvl="1" indent="-514350"/>
            <a:r>
              <a:rPr lang="en-US" sz="2400" dirty="0"/>
              <a:t>The date of the locate</a:t>
            </a:r>
          </a:p>
          <a:p>
            <a:pPr marL="914400" lvl="1" indent="-514350"/>
            <a:r>
              <a:rPr lang="en-US" sz="2400" dirty="0"/>
              <a:t>Any instructions on how to dig safely around the located utility</a:t>
            </a:r>
          </a:p>
          <a:p>
            <a:pPr marL="0" indent="0">
              <a:buNone/>
            </a:pPr>
            <a:endParaRPr lang="en-US" sz="3000" b="1" dirty="0"/>
          </a:p>
        </p:txBody>
      </p:sp>
    </p:spTree>
    <p:extLst>
      <p:ext uri="{BB962C8B-B14F-4D97-AF65-F5344CB8AC3E}">
        <p14:creationId xmlns:p14="http://schemas.microsoft.com/office/powerpoint/2010/main" val="12021707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Problems?</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23</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Content Placeholder 1"/>
          <p:cNvSpPr>
            <a:spLocks noGrp="1"/>
          </p:cNvSpPr>
          <p:nvPr>
            <p:ph idx="1"/>
          </p:nvPr>
        </p:nvSpPr>
        <p:spPr>
          <a:xfrm>
            <a:off x="457200" y="1600200"/>
            <a:ext cx="8229600" cy="4525963"/>
          </a:xfrm>
        </p:spPr>
        <p:txBody>
          <a:bodyPr/>
          <a:lstStyle/>
          <a:p>
            <a:pPr marL="0" indent="0">
              <a:buNone/>
            </a:pPr>
            <a:r>
              <a:rPr lang="en-US" sz="2800" dirty="0"/>
              <a:t>Start by contacting the utility or locator</a:t>
            </a:r>
          </a:p>
          <a:p>
            <a:pPr marL="0" indent="0">
              <a:buNone/>
            </a:pPr>
            <a:endParaRPr lang="en-US" sz="2800" dirty="0"/>
          </a:p>
          <a:p>
            <a:pPr marL="0" indent="0">
              <a:buNone/>
            </a:pPr>
            <a:r>
              <a:rPr lang="en-US" sz="2800" dirty="0"/>
              <a:t>If they do not give you the response you need, contact Ontario One Call’s compliance division to have your situation escalated.</a:t>
            </a:r>
          </a:p>
          <a:p>
            <a:pPr marL="0" indent="0">
              <a:buNone/>
            </a:pPr>
            <a:endParaRPr lang="en-US" sz="2800" dirty="0"/>
          </a:p>
          <a:p>
            <a:pPr>
              <a:buFontTx/>
              <a:buChar char="-"/>
            </a:pPr>
            <a:r>
              <a:rPr lang="en-US" sz="2800" dirty="0">
                <a:hlinkClick r:id="rId4"/>
              </a:rPr>
              <a:t>compliance@on1call.com</a:t>
            </a:r>
            <a:endParaRPr lang="en-US" sz="2800" dirty="0"/>
          </a:p>
          <a:p>
            <a:pPr>
              <a:buFontTx/>
              <a:buChar char="-"/>
            </a:pPr>
            <a:r>
              <a:rPr lang="en-US" sz="2800" dirty="0"/>
              <a:t>1-800-400-2255</a:t>
            </a:r>
            <a:endParaRPr lang="en-US" sz="2400" dirty="0"/>
          </a:p>
          <a:p>
            <a:pPr marL="0" indent="0">
              <a:buNone/>
            </a:pPr>
            <a:endParaRPr lang="en-US" sz="3000" b="1" dirty="0"/>
          </a:p>
        </p:txBody>
      </p:sp>
    </p:spTree>
    <p:extLst>
      <p:ext uri="{BB962C8B-B14F-4D97-AF65-F5344CB8AC3E}">
        <p14:creationId xmlns:p14="http://schemas.microsoft.com/office/powerpoint/2010/main" val="16566960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5"/>
          <p:cNvSpPr>
            <a:spLocks noGrp="1"/>
          </p:cNvSpPr>
          <p:nvPr>
            <p:ph type="title"/>
          </p:nvPr>
        </p:nvSpPr>
        <p:spPr>
          <a:xfrm>
            <a:off x="890462" y="5071217"/>
            <a:ext cx="7772400" cy="1362075"/>
          </a:xfrm>
        </p:spPr>
        <p:txBody>
          <a:bodyPr rtlCol="0">
            <a:normAutofit/>
          </a:bodyPr>
          <a:lstStyle/>
          <a:p>
            <a:pPr fontAlgn="auto">
              <a:spcAft>
                <a:spcPts val="0"/>
              </a:spcAft>
              <a:defRPr/>
            </a:pPr>
            <a:r>
              <a:rPr lang="en-US" dirty="0"/>
              <a:t>RECEIVE and REVIEW</a:t>
            </a:r>
          </a:p>
        </p:txBody>
      </p:sp>
      <p:sp>
        <p:nvSpPr>
          <p:cNvPr id="5" name="Slide Number Placeholder 4"/>
          <p:cNvSpPr>
            <a:spLocks noGrp="1"/>
          </p:cNvSpPr>
          <p:nvPr>
            <p:ph type="sldNum" sz="quarter" idx="12"/>
          </p:nvPr>
        </p:nvSpPr>
        <p:spPr/>
        <p:txBody>
          <a:bodyPr/>
          <a:lstStyle/>
          <a:p>
            <a:pPr>
              <a:defRPr/>
            </a:pPr>
            <a:fld id="{0FE55658-D5ED-48D3-8D9B-B45402DF0D54}" type="slidenum">
              <a:rPr lang="en-US" b="1">
                <a:solidFill>
                  <a:schemeClr val="bg1"/>
                </a:solidFill>
              </a:rPr>
              <a:pPr>
                <a:defRPr/>
              </a:pPr>
              <a:t>24</a:t>
            </a:fld>
            <a:endParaRPr lang="en-US" b="1" dirty="0">
              <a:solidFill>
                <a:schemeClr val="bg1"/>
              </a:solidFill>
            </a:endParaRPr>
          </a:p>
        </p:txBody>
      </p:sp>
      <p:pic>
        <p:nvPicPr>
          <p:cNvPr id="29" name="Picture 20" descr="C:\Users\Dev64\AppData\Local\Microsoft\Windows\Temporary Internet Files\Content.IE5\R56T1O49\MC9004339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076" y="2950394"/>
            <a:ext cx="1664937" cy="16649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371" t="20687" r="27726" b="8928"/>
          <a:stretch/>
        </p:blipFill>
        <p:spPr bwMode="auto">
          <a:xfrm>
            <a:off x="1596326" y="838200"/>
            <a:ext cx="1116439" cy="21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Curved Connector 45"/>
          <p:cNvCxnSpPr>
            <a:stCxn id="30" idx="2"/>
            <a:endCxn id="29" idx="1"/>
          </p:cNvCxnSpPr>
          <p:nvPr/>
        </p:nvCxnSpPr>
        <p:spPr>
          <a:xfrm rot="16200000" flipH="1">
            <a:off x="2881577" y="2223363"/>
            <a:ext cx="832469" cy="2286530"/>
          </a:xfrm>
          <a:prstGeom prst="curvedConnector2">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82406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Special Instruction</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25</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10" name="Rectangle 3"/>
          <p:cNvSpPr txBox="1">
            <a:spLocks noChangeArrowheads="1"/>
          </p:cNvSpPr>
          <p:nvPr/>
        </p:nvSpPr>
        <p:spPr>
          <a:xfrm>
            <a:off x="697090" y="1700808"/>
            <a:ext cx="6180683" cy="4559300"/>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fontAlgn="auto">
              <a:spcAft>
                <a:spcPts val="0"/>
              </a:spcAft>
            </a:pPr>
            <a:r>
              <a:rPr lang="en-US" sz="2400" dirty="0"/>
              <a:t>Some locates contain a notice to the excavator to contact the utility for more information</a:t>
            </a:r>
          </a:p>
          <a:p>
            <a:pPr lvl="1" fontAlgn="auto">
              <a:spcAft>
                <a:spcPts val="0"/>
              </a:spcAft>
            </a:pPr>
            <a:r>
              <a:rPr lang="en-US" sz="2000" dirty="0"/>
              <a:t>Be sure to review thoroughly</a:t>
            </a:r>
          </a:p>
        </p:txBody>
      </p:sp>
      <p:pic>
        <p:nvPicPr>
          <p:cNvPr id="11" name="Picture 3" descr="Important Notice to Excavator Sticker-Jan 08"/>
          <p:cNvPicPr>
            <a:picLocks noChangeAspect="1" noChangeArrowheads="1"/>
          </p:cNvPicPr>
          <p:nvPr/>
        </p:nvPicPr>
        <p:blipFill>
          <a:blip r:embed="rId4" cstate="print"/>
          <a:srcRect/>
          <a:stretch>
            <a:fillRect/>
          </a:stretch>
        </p:blipFill>
        <p:spPr bwMode="auto">
          <a:xfrm>
            <a:off x="1344805" y="3140968"/>
            <a:ext cx="6421240" cy="2280642"/>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236417"/>
            <a:ext cx="3638550" cy="2047875"/>
          </a:xfrm>
          <a:prstGeom prst="rect">
            <a:avLst/>
          </a:prstGeom>
        </p:spPr>
      </p:pic>
    </p:spTree>
    <p:extLst>
      <p:ext uri="{BB962C8B-B14F-4D97-AF65-F5344CB8AC3E}">
        <p14:creationId xmlns:p14="http://schemas.microsoft.com/office/powerpoint/2010/main" val="1565143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Review the sketch</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26</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8672" r="3546"/>
          <a:stretch/>
        </p:blipFill>
        <p:spPr>
          <a:xfrm>
            <a:off x="5395993" y="1704848"/>
            <a:ext cx="3713356" cy="4715651"/>
          </a:xfrm>
        </p:spPr>
      </p:pic>
      <p:sp>
        <p:nvSpPr>
          <p:cNvPr id="10" name="Rectangle 3"/>
          <p:cNvSpPr txBox="1">
            <a:spLocks noChangeArrowheads="1"/>
          </p:cNvSpPr>
          <p:nvPr/>
        </p:nvSpPr>
        <p:spPr>
          <a:xfrm>
            <a:off x="697090" y="2335492"/>
            <a:ext cx="4179710" cy="3303308"/>
          </a:xfrm>
          <a:prstGeom prst="rect">
            <a:avLst/>
          </a:prstGeom>
        </p:spPr>
        <p:txBody>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400" dirty="0"/>
              <a:t>Is your planned area within the area indicated in the locate request?</a:t>
            </a:r>
          </a:p>
          <a:p>
            <a:endParaRPr lang="en-US" sz="2400" dirty="0"/>
          </a:p>
          <a:p>
            <a:r>
              <a:rPr lang="en-US" sz="2400" dirty="0"/>
              <a:t>Do you understand the information in the locate?</a:t>
            </a:r>
          </a:p>
        </p:txBody>
      </p:sp>
    </p:spTree>
    <p:extLst>
      <p:ext uri="{BB962C8B-B14F-4D97-AF65-F5344CB8AC3E}">
        <p14:creationId xmlns:p14="http://schemas.microsoft.com/office/powerpoint/2010/main" val="11170222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Match Paint to Paper</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27</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2" name="Picture 17"/>
          <p:cNvPicPr>
            <a:picLocks noChangeAspect="1" noChangeArrowheads="1"/>
          </p:cNvPicPr>
          <p:nvPr/>
        </p:nvPicPr>
        <p:blipFill>
          <a:blip r:embed="rId4" cstate="print"/>
          <a:srcRect/>
          <a:stretch>
            <a:fillRect/>
          </a:stretch>
        </p:blipFill>
        <p:spPr bwMode="auto">
          <a:xfrm>
            <a:off x="539552" y="2852936"/>
            <a:ext cx="2905748" cy="2179136"/>
          </a:xfrm>
          <a:prstGeom prst="rect">
            <a:avLst/>
          </a:prstGeom>
          <a:noFill/>
          <a:ln w="9525">
            <a:solidFill>
              <a:schemeClr val="tx1"/>
            </a:solidFill>
            <a:miter lim="800000"/>
            <a:headEnd/>
            <a:tailEnd/>
          </a:ln>
          <a:effectLst/>
        </p:spPr>
      </p:pic>
      <p:sp>
        <p:nvSpPr>
          <p:cNvPr id="13" name="Rectangle 12"/>
          <p:cNvSpPr/>
          <p:nvPr/>
        </p:nvSpPr>
        <p:spPr>
          <a:xfrm>
            <a:off x="3923928" y="3384486"/>
            <a:ext cx="1152128"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Rectangle 13"/>
          <p:cNvSpPr/>
          <p:nvPr/>
        </p:nvSpPr>
        <p:spPr>
          <a:xfrm>
            <a:off x="3923928" y="3899849"/>
            <a:ext cx="1152128"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15"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8672" r="3546"/>
          <a:stretch/>
        </p:blipFill>
        <p:spPr>
          <a:xfrm>
            <a:off x="5395993" y="1704848"/>
            <a:ext cx="3713356" cy="4715651"/>
          </a:xfrm>
        </p:spPr>
      </p:pic>
    </p:spTree>
    <p:extLst>
      <p:ext uri="{BB962C8B-B14F-4D97-AF65-F5344CB8AC3E}">
        <p14:creationId xmlns:p14="http://schemas.microsoft.com/office/powerpoint/2010/main" val="13007366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Problems?</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28</a:t>
            </a:fld>
            <a:endParaRPr lang="en-US"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
        <p:nvSpPr>
          <p:cNvPr id="7" name="Content Placeholder 1"/>
          <p:cNvSpPr>
            <a:spLocks noGrp="1"/>
          </p:cNvSpPr>
          <p:nvPr>
            <p:ph idx="1"/>
          </p:nvPr>
        </p:nvSpPr>
        <p:spPr>
          <a:xfrm>
            <a:off x="457200" y="1600200"/>
            <a:ext cx="8229600" cy="4525963"/>
          </a:xfrm>
        </p:spPr>
        <p:txBody>
          <a:bodyPr/>
          <a:lstStyle/>
          <a:p>
            <a:pPr marL="0" indent="0">
              <a:buNone/>
            </a:pPr>
            <a:r>
              <a:rPr lang="en-US" sz="2800" dirty="0"/>
              <a:t>Start by contacting the utility or locator.</a:t>
            </a:r>
          </a:p>
          <a:p>
            <a:pPr marL="0" indent="0">
              <a:buNone/>
            </a:pPr>
            <a:endParaRPr lang="en-US" sz="2800" dirty="0"/>
          </a:p>
          <a:p>
            <a:pPr marL="0" indent="0">
              <a:buNone/>
            </a:pPr>
            <a:r>
              <a:rPr lang="en-US" sz="2800" dirty="0"/>
              <a:t>If they do not give you the response you need, contact Ontario One Call’s compliance division to have your issue escalated</a:t>
            </a:r>
          </a:p>
          <a:p>
            <a:pPr marL="0" indent="0">
              <a:buNone/>
            </a:pPr>
            <a:endParaRPr lang="en-US" sz="2800" dirty="0"/>
          </a:p>
          <a:p>
            <a:pPr>
              <a:buFontTx/>
              <a:buChar char="-"/>
            </a:pPr>
            <a:r>
              <a:rPr lang="en-US" sz="2800" dirty="0">
                <a:hlinkClick r:id="rId4"/>
              </a:rPr>
              <a:t>compliance@on1call.com</a:t>
            </a:r>
            <a:endParaRPr lang="en-US" sz="2800" dirty="0"/>
          </a:p>
          <a:p>
            <a:pPr>
              <a:buFontTx/>
              <a:buChar char="-"/>
            </a:pPr>
            <a:r>
              <a:rPr lang="en-US" sz="2800" dirty="0"/>
              <a:t>1-800-400-2255</a:t>
            </a:r>
            <a:endParaRPr lang="en-US" sz="2400" dirty="0"/>
          </a:p>
          <a:p>
            <a:pPr marL="0" indent="0">
              <a:buNone/>
            </a:pPr>
            <a:endParaRPr lang="en-US" sz="3000" b="1" dirty="0"/>
          </a:p>
        </p:txBody>
      </p:sp>
    </p:spTree>
    <p:extLst>
      <p:ext uri="{BB962C8B-B14F-4D97-AF65-F5344CB8AC3E}">
        <p14:creationId xmlns:p14="http://schemas.microsoft.com/office/powerpoint/2010/main" val="3445620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5"/>
          <p:cNvSpPr>
            <a:spLocks noGrp="1"/>
          </p:cNvSpPr>
          <p:nvPr>
            <p:ph type="title"/>
          </p:nvPr>
        </p:nvSpPr>
        <p:spPr/>
        <p:txBody>
          <a:bodyPr rtlCol="0">
            <a:normAutofit/>
          </a:bodyPr>
          <a:lstStyle/>
          <a:p>
            <a:pPr fontAlgn="auto">
              <a:spcAft>
                <a:spcPts val="0"/>
              </a:spcAft>
              <a:defRPr/>
            </a:pPr>
            <a:r>
              <a:rPr lang="en-US" dirty="0"/>
              <a:t>Dig Safely</a:t>
            </a:r>
          </a:p>
        </p:txBody>
      </p:sp>
      <p:sp>
        <p:nvSpPr>
          <p:cNvPr id="5" name="Slide Number Placeholder 4"/>
          <p:cNvSpPr>
            <a:spLocks noGrp="1"/>
          </p:cNvSpPr>
          <p:nvPr>
            <p:ph type="sldNum" sz="quarter" idx="12"/>
          </p:nvPr>
        </p:nvSpPr>
        <p:spPr/>
        <p:txBody>
          <a:bodyPr/>
          <a:lstStyle/>
          <a:p>
            <a:pPr>
              <a:defRPr/>
            </a:pPr>
            <a:fld id="{0FE55658-D5ED-48D3-8D9B-B45402DF0D54}" type="slidenum">
              <a:rPr lang="en-US" b="1">
                <a:solidFill>
                  <a:schemeClr val="bg1"/>
                </a:solidFill>
              </a:rPr>
              <a:pPr>
                <a:defRPr/>
              </a:pPr>
              <a:t>29</a:t>
            </a:fld>
            <a:endParaRPr lang="en-US" b="1"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85800"/>
            <a:ext cx="3810000" cy="3810000"/>
          </a:xfrm>
          <a:prstGeom prst="rect">
            <a:avLst/>
          </a:prstGeom>
        </p:spPr>
      </p:pic>
    </p:spTree>
    <p:extLst>
      <p:ext uri="{BB962C8B-B14F-4D97-AF65-F5344CB8AC3E}">
        <p14:creationId xmlns:p14="http://schemas.microsoft.com/office/powerpoint/2010/main" val="38969757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Hazard Identification</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3</a:t>
            </a:fld>
            <a:endParaRPr lang="en-US" b="1" dirty="0">
              <a:solidFill>
                <a:schemeClr val="bg1"/>
              </a:solidFill>
            </a:endParaRPr>
          </a:p>
        </p:txBody>
      </p:sp>
      <p:sp>
        <p:nvSpPr>
          <p:cNvPr id="2" name="Content Placeholder 1"/>
          <p:cNvSpPr>
            <a:spLocks noGrp="1"/>
          </p:cNvSpPr>
          <p:nvPr>
            <p:ph idx="1"/>
          </p:nvPr>
        </p:nvSpPr>
        <p:spPr/>
        <p:txBody>
          <a:bodyPr/>
          <a:lstStyle/>
          <a:p>
            <a:pPr marL="0" indent="0">
              <a:buNone/>
            </a:pPr>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59758" y="1365626"/>
            <a:ext cx="5824483" cy="4927513"/>
          </a:xfrm>
          <a:prstGeom prst="rect">
            <a:avLst/>
          </a:prstGeom>
          <a:noFill/>
          <a:ln w="9525">
            <a:noFill/>
            <a:miter lim="800000"/>
            <a:headEnd/>
            <a:tailEnd/>
          </a:ln>
        </p:spPr>
      </p:pic>
    </p:spTree>
    <p:extLst>
      <p:ext uri="{BB962C8B-B14F-4D97-AF65-F5344CB8AC3E}">
        <p14:creationId xmlns:p14="http://schemas.microsoft.com/office/powerpoint/2010/main" val="316443347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Slide Number Placeholder 6"/>
          <p:cNvSpPr>
            <a:spLocks noGrp="1"/>
          </p:cNvSpPr>
          <p:nvPr>
            <p:ph type="sldNum" sz="quarter" idx="12"/>
          </p:nvPr>
        </p:nvSpPr>
        <p:spPr bwMode="auto">
          <a:xfrm>
            <a:off x="6553200" y="632460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CD944AC-5938-435D-81B4-2CBA18F3F683}" type="slidenum">
              <a:rPr lang="en-US" b="1">
                <a:solidFill>
                  <a:schemeClr val="bg1"/>
                </a:solidFill>
              </a:rPr>
              <a:pPr fontAlgn="base">
                <a:spcBef>
                  <a:spcPct val="0"/>
                </a:spcBef>
                <a:spcAft>
                  <a:spcPct val="0"/>
                </a:spcAft>
              </a:pPr>
              <a:t>30</a:t>
            </a:fld>
            <a:endParaRPr lang="en-US" b="1" dirty="0">
              <a:solidFill>
                <a:schemeClr val="bg1"/>
              </a:solidFill>
            </a:endParaRPr>
          </a:p>
        </p:txBody>
      </p:sp>
      <p:sp>
        <p:nvSpPr>
          <p:cNvPr id="2055" name="Rectangle 3"/>
          <p:cNvSpPr>
            <a:spLocks noChangeArrowheads="1"/>
          </p:cNvSpPr>
          <p:nvPr/>
        </p:nvSpPr>
        <p:spPr bwMode="auto">
          <a:xfrm>
            <a:off x="2039143" y="4980056"/>
            <a:ext cx="5065713" cy="353943"/>
          </a:xfrm>
          <a:prstGeom prst="rect">
            <a:avLst/>
          </a:prstGeom>
          <a:noFill/>
          <a:ln w="9525">
            <a:noFill/>
            <a:round/>
            <a:headEnd/>
            <a:tailEnd/>
          </a:ln>
        </p:spPr>
        <p:txBody>
          <a:bodyPr lIns="182880" tIns="0">
            <a:spAutoFit/>
          </a:bodyPr>
          <a:lstStyle/>
          <a:p>
            <a:pPr algn="ctr">
              <a:tabLst>
                <a:tab pos="723900" algn="l"/>
                <a:tab pos="1447800" algn="l"/>
                <a:tab pos="2171700" algn="l"/>
                <a:tab pos="2895600" algn="l"/>
                <a:tab pos="3619500" algn="l"/>
                <a:tab pos="4343400" algn="l"/>
              </a:tabLst>
            </a:pPr>
            <a:r>
              <a:rPr lang="en-CA" sz="2000" b="1" dirty="0">
                <a:solidFill>
                  <a:srgbClr val="778688"/>
                </a:solidFill>
                <a:latin typeface="Cambria" pitchFamily="18" charset="0"/>
              </a:rPr>
              <a:t>Thank you</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061" y="1524000"/>
            <a:ext cx="3841875" cy="3305636"/>
          </a:xfrm>
          <a:prstGeom prst="rect">
            <a:avLst/>
          </a:prstGeom>
        </p:spPr>
      </p:pic>
    </p:spTree>
    <p:extLst>
      <p:ext uri="{BB962C8B-B14F-4D97-AF65-F5344CB8AC3E}">
        <p14:creationId xmlns:p14="http://schemas.microsoft.com/office/powerpoint/2010/main" val="4958872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Hazard Identification</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4</a:t>
            </a:fld>
            <a:endParaRPr lang="en-US" b="1" dirty="0">
              <a:solidFill>
                <a:schemeClr val="bg1"/>
              </a:solidFill>
            </a:endParaRPr>
          </a:p>
        </p:txBody>
      </p:sp>
      <p:sp>
        <p:nvSpPr>
          <p:cNvPr id="2" name="Content Placeholder 1"/>
          <p:cNvSpPr>
            <a:spLocks noGrp="1"/>
          </p:cNvSpPr>
          <p:nvPr>
            <p:ph idx="1"/>
          </p:nvPr>
        </p:nvSpPr>
        <p:spPr/>
        <p:txBody>
          <a:bodyPr/>
          <a:lstStyle/>
          <a:p>
            <a:pPr marL="0" indent="0">
              <a:buNone/>
            </a:pPr>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0"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788444" y="1600200"/>
            <a:ext cx="3567112" cy="4756150"/>
          </a:xfrm>
          <a:prstGeom prst="rect">
            <a:avLst/>
          </a:prstGeom>
          <a:noFill/>
          <a:ln w="9525">
            <a:noFill/>
            <a:miter lim="800000"/>
            <a:headEnd/>
            <a:tailEnd/>
          </a:ln>
        </p:spPr>
      </p:pic>
    </p:spTree>
    <p:extLst>
      <p:ext uri="{BB962C8B-B14F-4D97-AF65-F5344CB8AC3E}">
        <p14:creationId xmlns:p14="http://schemas.microsoft.com/office/powerpoint/2010/main" val="37291371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Hazard Identification</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5</a:t>
            </a:fld>
            <a:endParaRPr lang="en-US" b="1" dirty="0">
              <a:solidFill>
                <a:schemeClr val="bg1"/>
              </a:solidFill>
            </a:endParaRPr>
          </a:p>
        </p:txBody>
      </p:sp>
      <p:sp>
        <p:nvSpPr>
          <p:cNvPr id="2" name="Content Placeholder 1"/>
          <p:cNvSpPr>
            <a:spLocks noGrp="1"/>
          </p:cNvSpPr>
          <p:nvPr>
            <p:ph idx="1"/>
          </p:nvPr>
        </p:nvSpPr>
        <p:spPr/>
        <p:txBody>
          <a:bodyPr/>
          <a:lstStyle/>
          <a:p>
            <a:pPr marL="0" indent="0">
              <a:buNone/>
            </a:pPr>
            <a:endParaRPr lang="en-US" dirty="0"/>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778" y="1511703"/>
            <a:ext cx="6400800" cy="4782621"/>
          </a:xfrm>
          <a:prstGeom prst="rect">
            <a:avLst/>
          </a:prstGeom>
        </p:spPr>
      </p:pic>
    </p:spTree>
    <p:extLst>
      <p:ext uri="{BB962C8B-B14F-4D97-AF65-F5344CB8AC3E}">
        <p14:creationId xmlns:p14="http://schemas.microsoft.com/office/powerpoint/2010/main" val="4656500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a:t>By the Numbers</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6</a:t>
            </a:fld>
            <a:endParaRPr lang="en-US" b="1" dirty="0">
              <a:solidFill>
                <a:schemeClr val="bg1"/>
              </a:solidFill>
            </a:endParaRPr>
          </a:p>
        </p:txBody>
      </p:sp>
      <p:graphicFrame>
        <p:nvGraphicFramePr>
          <p:cNvPr id="9" name="Content Placeholder 13"/>
          <p:cNvGraphicFramePr>
            <a:graphicFrameLocks/>
          </p:cNvGraphicFramePr>
          <p:nvPr>
            <p:extLst>
              <p:ext uri="{D42A27DB-BD31-4B8C-83A1-F6EECF244321}">
                <p14:modId xmlns:p14="http://schemas.microsoft.com/office/powerpoint/2010/main" val="2176400023"/>
              </p:ext>
            </p:extLst>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3810000"/>
            <a:ext cx="1428750" cy="14287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Tree>
    <p:extLst>
      <p:ext uri="{BB962C8B-B14F-4D97-AF65-F5344CB8AC3E}">
        <p14:creationId xmlns:p14="http://schemas.microsoft.com/office/powerpoint/2010/main" val="94058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heel(1)">
                                      <p:cBhvr>
                                        <p:cTn id="7" dur="20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heel(1)">
                                      <p:cBhvr>
                                        <p:cTn id="12" dur="2000"/>
                                        <p:tgtEl>
                                          <p:spTgt spid="9">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heel(1)">
                                      <p:cBhvr>
                                        <p:cTn id="17" dur="2000"/>
                                        <p:tgtEl>
                                          <p:spTgt spid="9">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heel(1)">
                                      <p:cBhvr>
                                        <p:cTn id="22" dur="2000"/>
                                        <p:tgtEl>
                                          <p:spTgt spid="9">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wheel(1)">
                                      <p:cBhvr>
                                        <p:cTn id="27" dur="2000"/>
                                        <p:tgtEl>
                                          <p:spTgt spid="9">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378" y="4722152"/>
            <a:ext cx="1873635" cy="1873635"/>
          </a:xfrm>
          <a:prstGeom prst="rect">
            <a:avLst/>
          </a:prstGeom>
        </p:spPr>
      </p:pic>
      <p:sp>
        <p:nvSpPr>
          <p:cNvPr id="13" name="Rounded Rectangle 12"/>
          <p:cNvSpPr/>
          <p:nvPr/>
        </p:nvSpPr>
        <p:spPr>
          <a:xfrm>
            <a:off x="7566695" y="2536949"/>
            <a:ext cx="796979" cy="441311"/>
          </a:xfrm>
          <a:prstGeom prst="roundRect">
            <a:avLst/>
          </a:prstGeom>
          <a:solidFill>
            <a:srgbClr val="5CFE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Sewer</a:t>
            </a:r>
          </a:p>
        </p:txBody>
      </p:sp>
      <p:sp>
        <p:nvSpPr>
          <p:cNvPr id="16" name="Rounded Rectangle 15"/>
          <p:cNvSpPr/>
          <p:nvPr/>
        </p:nvSpPr>
        <p:spPr>
          <a:xfrm>
            <a:off x="5701790" y="2547587"/>
            <a:ext cx="772923" cy="442686"/>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Hydro</a:t>
            </a:r>
          </a:p>
        </p:txBody>
      </p:sp>
      <p:sp>
        <p:nvSpPr>
          <p:cNvPr id="17" name="Rounded Rectangle 16"/>
          <p:cNvSpPr/>
          <p:nvPr/>
        </p:nvSpPr>
        <p:spPr>
          <a:xfrm>
            <a:off x="3132491" y="2548962"/>
            <a:ext cx="719043" cy="441311"/>
          </a:xfrm>
          <a:prstGeom prst="roundRect">
            <a:avLst/>
          </a:prstGeom>
          <a:solidFill>
            <a:srgbClr val="FFFF00"/>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CA" sz="1600" dirty="0">
                <a:ln>
                  <a:solidFill>
                    <a:schemeClr val="tx1"/>
                  </a:solidFill>
                </a:ln>
                <a:solidFill>
                  <a:srgbClr val="000000"/>
                </a:solidFill>
              </a:rPr>
              <a:t>Gas</a:t>
            </a:r>
          </a:p>
        </p:txBody>
      </p:sp>
      <p:sp>
        <p:nvSpPr>
          <p:cNvPr id="18" name="Rounded Rectangle 17"/>
          <p:cNvSpPr/>
          <p:nvPr/>
        </p:nvSpPr>
        <p:spPr>
          <a:xfrm>
            <a:off x="6551430" y="2547587"/>
            <a:ext cx="938550" cy="441311"/>
          </a:xfrm>
          <a:prstGeom prst="round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Water</a:t>
            </a:r>
          </a:p>
        </p:txBody>
      </p:sp>
      <p:sp>
        <p:nvSpPr>
          <p:cNvPr id="19" name="Rounded Rectangle 18"/>
          <p:cNvSpPr/>
          <p:nvPr/>
        </p:nvSpPr>
        <p:spPr>
          <a:xfrm>
            <a:off x="3928251" y="2547587"/>
            <a:ext cx="1696822" cy="432048"/>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n>
                  <a:solidFill>
                    <a:schemeClr val="tx1"/>
                  </a:solidFill>
                </a:ln>
                <a:solidFill>
                  <a:srgbClr val="000000"/>
                </a:solidFill>
              </a:rPr>
              <a:t>Communications</a:t>
            </a:r>
          </a:p>
        </p:txBody>
      </p:sp>
      <p:sp>
        <p:nvSpPr>
          <p:cNvPr id="14" name="Right Arrow 13"/>
          <p:cNvSpPr/>
          <p:nvPr/>
        </p:nvSpPr>
        <p:spPr>
          <a:xfrm>
            <a:off x="1877075" y="605792"/>
            <a:ext cx="1584041" cy="894481"/>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CA"/>
          </a:p>
        </p:txBody>
      </p:sp>
      <p:cxnSp>
        <p:nvCxnSpPr>
          <p:cNvPr id="23" name="Straight Arrow Connector 22"/>
          <p:cNvCxnSpPr>
            <a:endCxn id="17" idx="0"/>
          </p:cNvCxnSpPr>
          <p:nvPr/>
        </p:nvCxnSpPr>
        <p:spPr>
          <a:xfrm flipH="1">
            <a:off x="3492013" y="1756842"/>
            <a:ext cx="1111537" cy="79212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6" name="Straight Arrow Connector 25"/>
          <p:cNvCxnSpPr>
            <a:endCxn id="18" idx="0"/>
          </p:cNvCxnSpPr>
          <p:nvPr/>
        </p:nvCxnSpPr>
        <p:spPr>
          <a:xfrm>
            <a:off x="4603550" y="1756842"/>
            <a:ext cx="2417155"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13" idx="0"/>
          </p:cNvCxnSpPr>
          <p:nvPr/>
        </p:nvCxnSpPr>
        <p:spPr>
          <a:xfrm>
            <a:off x="4603550" y="1756842"/>
            <a:ext cx="3361635" cy="780107"/>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2" name="Straight Arrow Connector 31"/>
          <p:cNvCxnSpPr>
            <a:endCxn id="16" idx="0"/>
          </p:cNvCxnSpPr>
          <p:nvPr/>
        </p:nvCxnSpPr>
        <p:spPr>
          <a:xfrm>
            <a:off x="4603550" y="1756842"/>
            <a:ext cx="1484702"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36" name="Straight Arrow Connector 35"/>
          <p:cNvCxnSpPr>
            <a:endCxn id="19" idx="0"/>
          </p:cNvCxnSpPr>
          <p:nvPr/>
        </p:nvCxnSpPr>
        <p:spPr>
          <a:xfrm>
            <a:off x="4603550" y="1756842"/>
            <a:ext cx="173112" cy="790745"/>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73733" name="Straight Arrow Connector 73732"/>
          <p:cNvCxnSpPr>
            <a:stCxn id="17" idx="2"/>
            <a:endCxn id="55" idx="3"/>
          </p:cNvCxnSpPr>
          <p:nvPr/>
        </p:nvCxnSpPr>
        <p:spPr>
          <a:xfrm rot="5400000">
            <a:off x="2511198" y="2864002"/>
            <a:ext cx="854544" cy="1107087"/>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73746" name="Straight Arrow Connector 73745"/>
          <p:cNvCxnSpPr>
            <a:stCxn id="18" idx="2"/>
            <a:endCxn id="55" idx="3"/>
          </p:cNvCxnSpPr>
          <p:nvPr/>
        </p:nvCxnSpPr>
        <p:spPr>
          <a:xfrm rot="5400000">
            <a:off x="4274857" y="1098968"/>
            <a:ext cx="855919" cy="4635779"/>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73748" name="Straight Arrow Connector 73747"/>
          <p:cNvCxnSpPr>
            <a:stCxn id="13" idx="2"/>
            <a:endCxn id="55" idx="3"/>
          </p:cNvCxnSpPr>
          <p:nvPr/>
        </p:nvCxnSpPr>
        <p:spPr>
          <a:xfrm rot="5400000">
            <a:off x="4741778" y="621409"/>
            <a:ext cx="866557" cy="5580259"/>
          </a:xfrm>
          <a:prstGeom prst="bentConnector2">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73750" name="Straight Arrow Connector 73749"/>
          <p:cNvCxnSpPr>
            <a:stCxn id="16" idx="2"/>
          </p:cNvCxnSpPr>
          <p:nvPr/>
        </p:nvCxnSpPr>
        <p:spPr>
          <a:xfrm rot="5400000">
            <a:off x="3809316" y="1565883"/>
            <a:ext cx="854547" cy="3703326"/>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73752" name="Straight Arrow Connector 73751"/>
          <p:cNvCxnSpPr>
            <a:stCxn id="19" idx="2"/>
            <a:endCxn id="55" idx="3"/>
          </p:cNvCxnSpPr>
          <p:nvPr/>
        </p:nvCxnSpPr>
        <p:spPr>
          <a:xfrm rot="5400000">
            <a:off x="3148203" y="2216358"/>
            <a:ext cx="865182" cy="2391736"/>
          </a:xfrm>
          <a:prstGeom prst="bentConnector2">
            <a:avLst/>
          </a:prstGeom>
          <a:ln>
            <a:tailEnd type="triangle" w="lg" len="lg"/>
          </a:ln>
          <a:effectLst>
            <a:outerShdw blurRad="40000" dist="23000" dir="5400000" sx="1000" sy="1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73760" name="TextBox 73759"/>
          <p:cNvSpPr txBox="1"/>
          <p:nvPr/>
        </p:nvSpPr>
        <p:spPr>
          <a:xfrm>
            <a:off x="395536" y="5658970"/>
            <a:ext cx="2392497" cy="769441"/>
          </a:xfrm>
          <a:prstGeom prst="rect">
            <a:avLst/>
          </a:prstGeom>
          <a:noFill/>
        </p:spPr>
        <p:txBody>
          <a:bodyPr wrap="square" rtlCol="0">
            <a:spAutoFit/>
          </a:bodyPr>
          <a:lstStyle/>
          <a:p>
            <a:pPr algn="r"/>
            <a:r>
              <a:rPr lang="en-CA" sz="4400" b="1" cap="all" dirty="0">
                <a:ln w="9000" cmpd="sng">
                  <a:solidFill>
                    <a:schemeClr val="tx1"/>
                  </a:solidFill>
                  <a:prstDash val="solid"/>
                </a:ln>
                <a:effectLst>
                  <a:reflection blurRad="12700" stA="28000" endPos="45000" dist="1000" dir="5400000" sy="-100000" algn="bl" rotWithShape="0"/>
                </a:effectLst>
                <a:latin typeface="+mj-lt"/>
                <a:ea typeface="+mj-ea"/>
                <a:cs typeface="+mj-cs"/>
              </a:rPr>
              <a:t>RECEIVE</a:t>
            </a:r>
          </a:p>
        </p:txBody>
      </p:sp>
      <p:sp>
        <p:nvSpPr>
          <p:cNvPr id="99" name="TextBox 98"/>
          <p:cNvSpPr txBox="1"/>
          <p:nvPr/>
        </p:nvSpPr>
        <p:spPr>
          <a:xfrm>
            <a:off x="5691141" y="871107"/>
            <a:ext cx="2542618" cy="769441"/>
          </a:xfrm>
          <a:prstGeom prst="rect">
            <a:avLst/>
          </a:prstGeom>
          <a:noFill/>
        </p:spPr>
        <p:txBody>
          <a:bodyPr wrap="square" rtlCol="0">
            <a:spAutoFit/>
          </a:bodyPr>
          <a:lstStyle/>
          <a:p>
            <a:pPr algn="r"/>
            <a:r>
              <a:rPr lang="en-CA" sz="4400" b="1" cap="all" dirty="0">
                <a:ln w="9000" cmpd="sng">
                  <a:solidFill>
                    <a:schemeClr val="tx1"/>
                  </a:solidFill>
                  <a:prstDash val="solid"/>
                </a:ln>
                <a:effectLst>
                  <a:reflection blurRad="12700" stA="28000" endPos="45000" dist="1000" dir="5400000" sy="-100000" algn="bl" rotWithShape="0"/>
                </a:effectLst>
                <a:latin typeface="+mj-lt"/>
                <a:ea typeface="+mj-ea"/>
                <a:cs typeface="+mj-cs"/>
              </a:rPr>
              <a:t>REQUEST</a:t>
            </a:r>
          </a:p>
        </p:txBody>
      </p:sp>
      <p:sp>
        <p:nvSpPr>
          <p:cNvPr id="100" name="TextBox 99"/>
          <p:cNvSpPr txBox="1"/>
          <p:nvPr/>
        </p:nvSpPr>
        <p:spPr>
          <a:xfrm>
            <a:off x="5047665" y="4003505"/>
            <a:ext cx="2854096" cy="769441"/>
          </a:xfrm>
          <a:prstGeom prst="rect">
            <a:avLst/>
          </a:prstGeom>
          <a:noFill/>
        </p:spPr>
        <p:txBody>
          <a:bodyPr wrap="square" rtlCol="0">
            <a:spAutoFit/>
          </a:bodyPr>
          <a:lstStyle/>
          <a:p>
            <a:r>
              <a:rPr lang="en-CA" sz="4400" b="1" cap="all" dirty="0">
                <a:ln w="9000" cmpd="sng">
                  <a:solidFill>
                    <a:schemeClr val="tx1"/>
                  </a:solidFill>
                  <a:prstDash val="solid"/>
                </a:ln>
                <a:effectLst>
                  <a:reflection blurRad="12700" stA="28000" endPos="45000" dist="1000" dir="5400000" sy="-100000" algn="bl" rotWithShape="0"/>
                </a:effectLst>
                <a:latin typeface="+mj-lt"/>
                <a:ea typeface="+mj-ea"/>
                <a:cs typeface="+mj-cs"/>
              </a:rPr>
              <a:t>REVIEW</a:t>
            </a:r>
          </a:p>
        </p:txBody>
      </p:sp>
      <p:sp>
        <p:nvSpPr>
          <p:cNvPr id="101" name="Right Arrow 100"/>
          <p:cNvSpPr/>
          <p:nvPr/>
        </p:nvSpPr>
        <p:spPr>
          <a:xfrm>
            <a:off x="5519666" y="5182452"/>
            <a:ext cx="1442784" cy="953038"/>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CA"/>
          </a:p>
        </p:txBody>
      </p:sp>
      <p:pic>
        <p:nvPicPr>
          <p:cNvPr id="73773" name="Picture 19" descr="C:\Users\Dev64\AppData\Local\Microsoft\Windows\Temporary Internet Files\Content.IE5\R56T1O49\MC9004339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6" y="34788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3774" name="Picture 20" descr="C:\Users\Dev64\AppData\Local\Microsoft\Windows\Temporary Internet Files\Content.IE5\R56T1O49\MC9004339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37" y="4900914"/>
            <a:ext cx="1664937" cy="166493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5766" y="3434119"/>
            <a:ext cx="1221522" cy="1138773"/>
          </a:xfrm>
          <a:prstGeom prst="rect">
            <a:avLst/>
          </a:prstGeom>
        </p:spPr>
        <p:txBody>
          <a:bodyPr wrap="square" rtlCol="0">
            <a:spAutoFit/>
          </a:bodyPr>
          <a:lstStyle/>
          <a:p>
            <a:pPr marL="0" indent="0" algn="ctr" fontAlgn="auto">
              <a:spcAft>
                <a:spcPts val="0"/>
              </a:spcAft>
              <a:buNone/>
            </a:pPr>
            <a:r>
              <a:rPr lang="en-CA" sz="1600" dirty="0"/>
              <a:t>Damage Prevention Technician</a:t>
            </a:r>
          </a:p>
          <a:p>
            <a:pPr marL="0" indent="0" algn="ctr" fontAlgn="auto">
              <a:spcAft>
                <a:spcPts val="0"/>
              </a:spcAft>
              <a:buNone/>
            </a:pPr>
            <a:r>
              <a:rPr lang="en-CA" sz="2000" b="1" dirty="0"/>
              <a:t>(DPT)</a:t>
            </a:r>
          </a:p>
        </p:txBody>
      </p:sp>
      <p:pic>
        <p:nvPicPr>
          <p:cNvPr id="5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371" t="20687" r="27726" b="8928"/>
          <a:stretch/>
        </p:blipFill>
        <p:spPr bwMode="auto">
          <a:xfrm>
            <a:off x="1268487" y="2788720"/>
            <a:ext cx="1116439" cy="21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 name="Curved Connector 45"/>
          <p:cNvCxnSpPr>
            <a:stCxn id="55" idx="2"/>
            <a:endCxn id="73774" idx="1"/>
          </p:cNvCxnSpPr>
          <p:nvPr/>
        </p:nvCxnSpPr>
        <p:spPr>
          <a:xfrm rot="16200000" flipH="1">
            <a:off x="2553738" y="4173883"/>
            <a:ext cx="832469" cy="2286530"/>
          </a:xfrm>
          <a:prstGeom prst="curvedConnector2">
            <a:avLst/>
          </a:prstGeom>
          <a:ln w="28575">
            <a:tailEnd type="triangle" w="lg" len="lg"/>
          </a:ln>
        </p:spPr>
        <p:style>
          <a:lnRef idx="1">
            <a:schemeClr val="dk1"/>
          </a:lnRef>
          <a:fillRef idx="0">
            <a:schemeClr val="dk1"/>
          </a:fillRef>
          <a:effectRef idx="0">
            <a:schemeClr val="dk1"/>
          </a:effectRef>
          <a:fontRef idx="minor">
            <a:schemeClr val="tx1"/>
          </a:fontRef>
        </p:style>
      </p:cxn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8251" y="219675"/>
            <a:ext cx="1478132" cy="1271818"/>
          </a:xfrm>
          <a:prstGeom prst="rect">
            <a:avLst/>
          </a:prstGeom>
        </p:spPr>
      </p:pic>
    </p:spTree>
    <p:extLst>
      <p:ext uri="{BB962C8B-B14F-4D97-AF65-F5344CB8AC3E}">
        <p14:creationId xmlns:p14="http://schemas.microsoft.com/office/powerpoint/2010/main" val="3779708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73"/>
                                        </p:tgtEl>
                                        <p:attrNameLst>
                                          <p:attrName>style.visibility</p:attrName>
                                        </p:attrNameLst>
                                      </p:cBhvr>
                                      <p:to>
                                        <p:strVal val="visible"/>
                                      </p:to>
                                    </p:set>
                                    <p:anim calcmode="lin" valueType="num">
                                      <p:cBhvr>
                                        <p:cTn id="7" dur="500" fill="hold"/>
                                        <p:tgtEl>
                                          <p:spTgt spid="73773"/>
                                        </p:tgtEl>
                                        <p:attrNameLst>
                                          <p:attrName>ppt_w</p:attrName>
                                        </p:attrNameLst>
                                      </p:cBhvr>
                                      <p:tavLst>
                                        <p:tav tm="0">
                                          <p:val>
                                            <p:fltVal val="0"/>
                                          </p:val>
                                        </p:tav>
                                        <p:tav tm="100000">
                                          <p:val>
                                            <p:strVal val="#ppt_w"/>
                                          </p:val>
                                        </p:tav>
                                      </p:tavLst>
                                    </p:anim>
                                    <p:anim calcmode="lin" valueType="num">
                                      <p:cBhvr>
                                        <p:cTn id="8" dur="500" fill="hold"/>
                                        <p:tgtEl>
                                          <p:spTgt spid="73773"/>
                                        </p:tgtEl>
                                        <p:attrNameLst>
                                          <p:attrName>ppt_h</p:attrName>
                                        </p:attrNameLst>
                                      </p:cBhvr>
                                      <p:tavLst>
                                        <p:tav tm="0">
                                          <p:val>
                                            <p:fltVal val="0"/>
                                          </p:val>
                                        </p:tav>
                                        <p:tav tm="100000">
                                          <p:val>
                                            <p:strVal val="#ppt_h"/>
                                          </p:val>
                                        </p:tav>
                                      </p:tavLst>
                                    </p:anim>
                                    <p:animEffect transition="in" filter="fade">
                                      <p:cBhvr>
                                        <p:cTn id="9" dur="500"/>
                                        <p:tgtEl>
                                          <p:spTgt spid="737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par>
                                <p:cTn id="59" presetID="53"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16"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par>
                                <p:cTn id="69" presetID="53" presetClass="entr" presetSubtype="16"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73733"/>
                                        </p:tgtEl>
                                        <p:attrNameLst>
                                          <p:attrName>style.visibility</p:attrName>
                                        </p:attrNameLst>
                                      </p:cBhvr>
                                      <p:to>
                                        <p:strVal val="visible"/>
                                      </p:to>
                                    </p:set>
                                    <p:anim calcmode="lin" valueType="num">
                                      <p:cBhvr>
                                        <p:cTn id="81" dur="500" fill="hold"/>
                                        <p:tgtEl>
                                          <p:spTgt spid="73733"/>
                                        </p:tgtEl>
                                        <p:attrNameLst>
                                          <p:attrName>ppt_w</p:attrName>
                                        </p:attrNameLst>
                                      </p:cBhvr>
                                      <p:tavLst>
                                        <p:tav tm="0">
                                          <p:val>
                                            <p:fltVal val="0"/>
                                          </p:val>
                                        </p:tav>
                                        <p:tav tm="100000">
                                          <p:val>
                                            <p:strVal val="#ppt_w"/>
                                          </p:val>
                                        </p:tav>
                                      </p:tavLst>
                                    </p:anim>
                                    <p:anim calcmode="lin" valueType="num">
                                      <p:cBhvr>
                                        <p:cTn id="82" dur="500" fill="hold"/>
                                        <p:tgtEl>
                                          <p:spTgt spid="73733"/>
                                        </p:tgtEl>
                                        <p:attrNameLst>
                                          <p:attrName>ppt_h</p:attrName>
                                        </p:attrNameLst>
                                      </p:cBhvr>
                                      <p:tavLst>
                                        <p:tav tm="0">
                                          <p:val>
                                            <p:fltVal val="0"/>
                                          </p:val>
                                        </p:tav>
                                        <p:tav tm="100000">
                                          <p:val>
                                            <p:strVal val="#ppt_h"/>
                                          </p:val>
                                        </p:tav>
                                      </p:tavLst>
                                    </p:anim>
                                    <p:animEffect transition="in" filter="fade">
                                      <p:cBhvr>
                                        <p:cTn id="83" dur="500"/>
                                        <p:tgtEl>
                                          <p:spTgt spid="73733"/>
                                        </p:tgtEl>
                                      </p:cBhvr>
                                    </p:animEffect>
                                  </p:childTnLst>
                                </p:cTn>
                              </p:par>
                              <p:par>
                                <p:cTn id="84" presetID="53" presetClass="entr" presetSubtype="16" fill="hold" nodeType="withEffect">
                                  <p:stCondLst>
                                    <p:cond delay="0"/>
                                  </p:stCondLst>
                                  <p:childTnLst>
                                    <p:set>
                                      <p:cBhvr>
                                        <p:cTn id="85" dur="1" fill="hold">
                                          <p:stCondLst>
                                            <p:cond delay="0"/>
                                          </p:stCondLst>
                                        </p:cTn>
                                        <p:tgtEl>
                                          <p:spTgt spid="73746"/>
                                        </p:tgtEl>
                                        <p:attrNameLst>
                                          <p:attrName>style.visibility</p:attrName>
                                        </p:attrNameLst>
                                      </p:cBhvr>
                                      <p:to>
                                        <p:strVal val="visible"/>
                                      </p:to>
                                    </p:set>
                                    <p:anim calcmode="lin" valueType="num">
                                      <p:cBhvr>
                                        <p:cTn id="86" dur="500" fill="hold"/>
                                        <p:tgtEl>
                                          <p:spTgt spid="73746"/>
                                        </p:tgtEl>
                                        <p:attrNameLst>
                                          <p:attrName>ppt_w</p:attrName>
                                        </p:attrNameLst>
                                      </p:cBhvr>
                                      <p:tavLst>
                                        <p:tav tm="0">
                                          <p:val>
                                            <p:fltVal val="0"/>
                                          </p:val>
                                        </p:tav>
                                        <p:tav tm="100000">
                                          <p:val>
                                            <p:strVal val="#ppt_w"/>
                                          </p:val>
                                        </p:tav>
                                      </p:tavLst>
                                    </p:anim>
                                    <p:anim calcmode="lin" valueType="num">
                                      <p:cBhvr>
                                        <p:cTn id="87" dur="500" fill="hold"/>
                                        <p:tgtEl>
                                          <p:spTgt spid="73746"/>
                                        </p:tgtEl>
                                        <p:attrNameLst>
                                          <p:attrName>ppt_h</p:attrName>
                                        </p:attrNameLst>
                                      </p:cBhvr>
                                      <p:tavLst>
                                        <p:tav tm="0">
                                          <p:val>
                                            <p:fltVal val="0"/>
                                          </p:val>
                                        </p:tav>
                                        <p:tav tm="100000">
                                          <p:val>
                                            <p:strVal val="#ppt_h"/>
                                          </p:val>
                                        </p:tav>
                                      </p:tavLst>
                                    </p:anim>
                                    <p:animEffect transition="in" filter="fade">
                                      <p:cBhvr>
                                        <p:cTn id="88" dur="500"/>
                                        <p:tgtEl>
                                          <p:spTgt spid="73746"/>
                                        </p:tgtEl>
                                      </p:cBhvr>
                                    </p:animEffect>
                                  </p:childTnLst>
                                </p:cTn>
                              </p:par>
                              <p:par>
                                <p:cTn id="89" presetID="53" presetClass="entr" presetSubtype="16" fill="hold" nodeType="withEffect">
                                  <p:stCondLst>
                                    <p:cond delay="0"/>
                                  </p:stCondLst>
                                  <p:childTnLst>
                                    <p:set>
                                      <p:cBhvr>
                                        <p:cTn id="90" dur="1" fill="hold">
                                          <p:stCondLst>
                                            <p:cond delay="0"/>
                                          </p:stCondLst>
                                        </p:cTn>
                                        <p:tgtEl>
                                          <p:spTgt spid="73748"/>
                                        </p:tgtEl>
                                        <p:attrNameLst>
                                          <p:attrName>style.visibility</p:attrName>
                                        </p:attrNameLst>
                                      </p:cBhvr>
                                      <p:to>
                                        <p:strVal val="visible"/>
                                      </p:to>
                                    </p:set>
                                    <p:anim calcmode="lin" valueType="num">
                                      <p:cBhvr>
                                        <p:cTn id="91" dur="500" fill="hold"/>
                                        <p:tgtEl>
                                          <p:spTgt spid="73748"/>
                                        </p:tgtEl>
                                        <p:attrNameLst>
                                          <p:attrName>ppt_w</p:attrName>
                                        </p:attrNameLst>
                                      </p:cBhvr>
                                      <p:tavLst>
                                        <p:tav tm="0">
                                          <p:val>
                                            <p:fltVal val="0"/>
                                          </p:val>
                                        </p:tav>
                                        <p:tav tm="100000">
                                          <p:val>
                                            <p:strVal val="#ppt_w"/>
                                          </p:val>
                                        </p:tav>
                                      </p:tavLst>
                                    </p:anim>
                                    <p:anim calcmode="lin" valueType="num">
                                      <p:cBhvr>
                                        <p:cTn id="92" dur="500" fill="hold"/>
                                        <p:tgtEl>
                                          <p:spTgt spid="73748"/>
                                        </p:tgtEl>
                                        <p:attrNameLst>
                                          <p:attrName>ppt_h</p:attrName>
                                        </p:attrNameLst>
                                      </p:cBhvr>
                                      <p:tavLst>
                                        <p:tav tm="0">
                                          <p:val>
                                            <p:fltVal val="0"/>
                                          </p:val>
                                        </p:tav>
                                        <p:tav tm="100000">
                                          <p:val>
                                            <p:strVal val="#ppt_h"/>
                                          </p:val>
                                        </p:tav>
                                      </p:tavLst>
                                    </p:anim>
                                    <p:animEffect transition="in" filter="fade">
                                      <p:cBhvr>
                                        <p:cTn id="93" dur="500"/>
                                        <p:tgtEl>
                                          <p:spTgt spid="73748"/>
                                        </p:tgtEl>
                                      </p:cBhvr>
                                    </p:animEffect>
                                  </p:childTnLst>
                                </p:cTn>
                              </p:par>
                              <p:par>
                                <p:cTn id="94" presetID="53" presetClass="entr" presetSubtype="16" fill="hold" nodeType="withEffect">
                                  <p:stCondLst>
                                    <p:cond delay="0"/>
                                  </p:stCondLst>
                                  <p:childTnLst>
                                    <p:set>
                                      <p:cBhvr>
                                        <p:cTn id="95" dur="1" fill="hold">
                                          <p:stCondLst>
                                            <p:cond delay="0"/>
                                          </p:stCondLst>
                                        </p:cTn>
                                        <p:tgtEl>
                                          <p:spTgt spid="73750"/>
                                        </p:tgtEl>
                                        <p:attrNameLst>
                                          <p:attrName>style.visibility</p:attrName>
                                        </p:attrNameLst>
                                      </p:cBhvr>
                                      <p:to>
                                        <p:strVal val="visible"/>
                                      </p:to>
                                    </p:set>
                                    <p:anim calcmode="lin" valueType="num">
                                      <p:cBhvr>
                                        <p:cTn id="96" dur="500" fill="hold"/>
                                        <p:tgtEl>
                                          <p:spTgt spid="73750"/>
                                        </p:tgtEl>
                                        <p:attrNameLst>
                                          <p:attrName>ppt_w</p:attrName>
                                        </p:attrNameLst>
                                      </p:cBhvr>
                                      <p:tavLst>
                                        <p:tav tm="0">
                                          <p:val>
                                            <p:fltVal val="0"/>
                                          </p:val>
                                        </p:tav>
                                        <p:tav tm="100000">
                                          <p:val>
                                            <p:strVal val="#ppt_w"/>
                                          </p:val>
                                        </p:tav>
                                      </p:tavLst>
                                    </p:anim>
                                    <p:anim calcmode="lin" valueType="num">
                                      <p:cBhvr>
                                        <p:cTn id="97" dur="500" fill="hold"/>
                                        <p:tgtEl>
                                          <p:spTgt spid="73750"/>
                                        </p:tgtEl>
                                        <p:attrNameLst>
                                          <p:attrName>ppt_h</p:attrName>
                                        </p:attrNameLst>
                                      </p:cBhvr>
                                      <p:tavLst>
                                        <p:tav tm="0">
                                          <p:val>
                                            <p:fltVal val="0"/>
                                          </p:val>
                                        </p:tav>
                                        <p:tav tm="100000">
                                          <p:val>
                                            <p:strVal val="#ppt_h"/>
                                          </p:val>
                                        </p:tav>
                                      </p:tavLst>
                                    </p:anim>
                                    <p:animEffect transition="in" filter="fade">
                                      <p:cBhvr>
                                        <p:cTn id="98" dur="500"/>
                                        <p:tgtEl>
                                          <p:spTgt spid="73750"/>
                                        </p:tgtEl>
                                      </p:cBhvr>
                                    </p:animEffect>
                                  </p:childTnLst>
                                </p:cTn>
                              </p:par>
                              <p:par>
                                <p:cTn id="99" presetID="53" presetClass="entr" presetSubtype="16" fill="hold" nodeType="withEffect">
                                  <p:stCondLst>
                                    <p:cond delay="0"/>
                                  </p:stCondLst>
                                  <p:childTnLst>
                                    <p:set>
                                      <p:cBhvr>
                                        <p:cTn id="100" dur="1" fill="hold">
                                          <p:stCondLst>
                                            <p:cond delay="0"/>
                                          </p:stCondLst>
                                        </p:cTn>
                                        <p:tgtEl>
                                          <p:spTgt spid="73752"/>
                                        </p:tgtEl>
                                        <p:attrNameLst>
                                          <p:attrName>style.visibility</p:attrName>
                                        </p:attrNameLst>
                                      </p:cBhvr>
                                      <p:to>
                                        <p:strVal val="visible"/>
                                      </p:to>
                                    </p:set>
                                    <p:anim calcmode="lin" valueType="num">
                                      <p:cBhvr>
                                        <p:cTn id="101" dur="500" fill="hold"/>
                                        <p:tgtEl>
                                          <p:spTgt spid="73752"/>
                                        </p:tgtEl>
                                        <p:attrNameLst>
                                          <p:attrName>ppt_w</p:attrName>
                                        </p:attrNameLst>
                                      </p:cBhvr>
                                      <p:tavLst>
                                        <p:tav tm="0">
                                          <p:val>
                                            <p:fltVal val="0"/>
                                          </p:val>
                                        </p:tav>
                                        <p:tav tm="100000">
                                          <p:val>
                                            <p:strVal val="#ppt_w"/>
                                          </p:val>
                                        </p:tav>
                                      </p:tavLst>
                                    </p:anim>
                                    <p:anim calcmode="lin" valueType="num">
                                      <p:cBhvr>
                                        <p:cTn id="102" dur="500" fill="hold"/>
                                        <p:tgtEl>
                                          <p:spTgt spid="73752"/>
                                        </p:tgtEl>
                                        <p:attrNameLst>
                                          <p:attrName>ppt_h</p:attrName>
                                        </p:attrNameLst>
                                      </p:cBhvr>
                                      <p:tavLst>
                                        <p:tav tm="0">
                                          <p:val>
                                            <p:fltVal val="0"/>
                                          </p:val>
                                        </p:tav>
                                        <p:tav tm="100000">
                                          <p:val>
                                            <p:strVal val="#ppt_h"/>
                                          </p:val>
                                        </p:tav>
                                      </p:tavLst>
                                    </p:anim>
                                    <p:animEffect transition="in" filter="fade">
                                      <p:cBhvr>
                                        <p:cTn id="103" dur="500"/>
                                        <p:tgtEl>
                                          <p:spTgt spid="7375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fltVal val="0"/>
                                          </p:val>
                                        </p:tav>
                                        <p:tav tm="100000">
                                          <p:val>
                                            <p:strVal val="#ppt_w"/>
                                          </p:val>
                                        </p:tav>
                                      </p:tavLst>
                                    </p:anim>
                                    <p:anim calcmode="lin" valueType="num">
                                      <p:cBhvr>
                                        <p:cTn id="107" dur="500" fill="hold"/>
                                        <p:tgtEl>
                                          <p:spTgt spid="54"/>
                                        </p:tgtEl>
                                        <p:attrNameLst>
                                          <p:attrName>ppt_h</p:attrName>
                                        </p:attrNameLst>
                                      </p:cBhvr>
                                      <p:tavLst>
                                        <p:tav tm="0">
                                          <p:val>
                                            <p:fltVal val="0"/>
                                          </p:val>
                                        </p:tav>
                                        <p:tav tm="100000">
                                          <p:val>
                                            <p:strVal val="#ppt_h"/>
                                          </p:val>
                                        </p:tav>
                                      </p:tavLst>
                                    </p:anim>
                                    <p:animEffect transition="in" filter="fade">
                                      <p:cBhvr>
                                        <p:cTn id="108" dur="500"/>
                                        <p:tgtEl>
                                          <p:spTgt spid="54"/>
                                        </p:tgtEl>
                                      </p:cBhvr>
                                    </p:animEffect>
                                  </p:childTnLst>
                                </p:cTn>
                              </p:par>
                              <p:par>
                                <p:cTn id="109" presetID="53" presetClass="entr" presetSubtype="16"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p:cTn id="118" dur="500" fill="hold"/>
                                        <p:tgtEl>
                                          <p:spTgt spid="46"/>
                                        </p:tgtEl>
                                        <p:attrNameLst>
                                          <p:attrName>ppt_w</p:attrName>
                                        </p:attrNameLst>
                                      </p:cBhvr>
                                      <p:tavLst>
                                        <p:tav tm="0">
                                          <p:val>
                                            <p:fltVal val="0"/>
                                          </p:val>
                                        </p:tav>
                                        <p:tav tm="100000">
                                          <p:val>
                                            <p:strVal val="#ppt_w"/>
                                          </p:val>
                                        </p:tav>
                                      </p:tavLst>
                                    </p:anim>
                                    <p:anim calcmode="lin" valueType="num">
                                      <p:cBhvr>
                                        <p:cTn id="119" dur="500" fill="hold"/>
                                        <p:tgtEl>
                                          <p:spTgt spid="46"/>
                                        </p:tgtEl>
                                        <p:attrNameLst>
                                          <p:attrName>ppt_h</p:attrName>
                                        </p:attrNameLst>
                                      </p:cBhvr>
                                      <p:tavLst>
                                        <p:tav tm="0">
                                          <p:val>
                                            <p:fltVal val="0"/>
                                          </p:val>
                                        </p:tav>
                                        <p:tav tm="100000">
                                          <p:val>
                                            <p:strVal val="#ppt_h"/>
                                          </p:val>
                                        </p:tav>
                                      </p:tavLst>
                                    </p:anim>
                                    <p:animEffect transition="in" filter="fade">
                                      <p:cBhvr>
                                        <p:cTn id="120" dur="500"/>
                                        <p:tgtEl>
                                          <p:spTgt spid="46"/>
                                        </p:tgtEl>
                                      </p:cBhvr>
                                    </p:animEffect>
                                  </p:childTnLst>
                                </p:cTn>
                              </p:par>
                              <p:par>
                                <p:cTn id="121" presetID="53" presetClass="entr" presetSubtype="16" fill="hold" nodeType="withEffect">
                                  <p:stCondLst>
                                    <p:cond delay="0"/>
                                  </p:stCondLst>
                                  <p:childTnLst>
                                    <p:set>
                                      <p:cBhvr>
                                        <p:cTn id="122" dur="1" fill="hold">
                                          <p:stCondLst>
                                            <p:cond delay="0"/>
                                          </p:stCondLst>
                                        </p:cTn>
                                        <p:tgtEl>
                                          <p:spTgt spid="73774"/>
                                        </p:tgtEl>
                                        <p:attrNameLst>
                                          <p:attrName>style.visibility</p:attrName>
                                        </p:attrNameLst>
                                      </p:cBhvr>
                                      <p:to>
                                        <p:strVal val="visible"/>
                                      </p:to>
                                    </p:set>
                                    <p:anim calcmode="lin" valueType="num">
                                      <p:cBhvr>
                                        <p:cTn id="123" dur="500" fill="hold"/>
                                        <p:tgtEl>
                                          <p:spTgt spid="73774"/>
                                        </p:tgtEl>
                                        <p:attrNameLst>
                                          <p:attrName>ppt_w</p:attrName>
                                        </p:attrNameLst>
                                      </p:cBhvr>
                                      <p:tavLst>
                                        <p:tav tm="0">
                                          <p:val>
                                            <p:fltVal val="0"/>
                                          </p:val>
                                        </p:tav>
                                        <p:tav tm="100000">
                                          <p:val>
                                            <p:strVal val="#ppt_w"/>
                                          </p:val>
                                        </p:tav>
                                      </p:tavLst>
                                    </p:anim>
                                    <p:anim calcmode="lin" valueType="num">
                                      <p:cBhvr>
                                        <p:cTn id="124" dur="500" fill="hold"/>
                                        <p:tgtEl>
                                          <p:spTgt spid="73774"/>
                                        </p:tgtEl>
                                        <p:attrNameLst>
                                          <p:attrName>ppt_h</p:attrName>
                                        </p:attrNameLst>
                                      </p:cBhvr>
                                      <p:tavLst>
                                        <p:tav tm="0">
                                          <p:val>
                                            <p:fltVal val="0"/>
                                          </p:val>
                                        </p:tav>
                                        <p:tav tm="100000">
                                          <p:val>
                                            <p:strVal val="#ppt_h"/>
                                          </p:val>
                                        </p:tav>
                                      </p:tavLst>
                                    </p:anim>
                                    <p:animEffect transition="in" filter="fade">
                                      <p:cBhvr>
                                        <p:cTn id="125" dur="500"/>
                                        <p:tgtEl>
                                          <p:spTgt spid="73774"/>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73760"/>
                                        </p:tgtEl>
                                        <p:attrNameLst>
                                          <p:attrName>style.visibility</p:attrName>
                                        </p:attrNameLst>
                                      </p:cBhvr>
                                      <p:to>
                                        <p:strVal val="visible"/>
                                      </p:to>
                                    </p:set>
                                    <p:anim calcmode="lin" valueType="num">
                                      <p:cBhvr>
                                        <p:cTn id="128" dur="500" fill="hold"/>
                                        <p:tgtEl>
                                          <p:spTgt spid="73760"/>
                                        </p:tgtEl>
                                        <p:attrNameLst>
                                          <p:attrName>ppt_w</p:attrName>
                                        </p:attrNameLst>
                                      </p:cBhvr>
                                      <p:tavLst>
                                        <p:tav tm="0">
                                          <p:val>
                                            <p:fltVal val="0"/>
                                          </p:val>
                                        </p:tav>
                                        <p:tav tm="100000">
                                          <p:val>
                                            <p:strVal val="#ppt_w"/>
                                          </p:val>
                                        </p:tav>
                                      </p:tavLst>
                                    </p:anim>
                                    <p:anim calcmode="lin" valueType="num">
                                      <p:cBhvr>
                                        <p:cTn id="129" dur="500" fill="hold"/>
                                        <p:tgtEl>
                                          <p:spTgt spid="73760"/>
                                        </p:tgtEl>
                                        <p:attrNameLst>
                                          <p:attrName>ppt_h</p:attrName>
                                        </p:attrNameLst>
                                      </p:cBhvr>
                                      <p:tavLst>
                                        <p:tav tm="0">
                                          <p:val>
                                            <p:fltVal val="0"/>
                                          </p:val>
                                        </p:tav>
                                        <p:tav tm="100000">
                                          <p:val>
                                            <p:strVal val="#ppt_h"/>
                                          </p:val>
                                        </p:tav>
                                      </p:tavLst>
                                    </p:anim>
                                    <p:animEffect transition="in" filter="fade">
                                      <p:cBhvr>
                                        <p:cTn id="130" dur="500"/>
                                        <p:tgtEl>
                                          <p:spTgt spid="73760"/>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p:cTn id="135" dur="500" fill="hold"/>
                                        <p:tgtEl>
                                          <p:spTgt spid="101"/>
                                        </p:tgtEl>
                                        <p:attrNameLst>
                                          <p:attrName>ppt_w</p:attrName>
                                        </p:attrNameLst>
                                      </p:cBhvr>
                                      <p:tavLst>
                                        <p:tav tm="0">
                                          <p:val>
                                            <p:fltVal val="0"/>
                                          </p:val>
                                        </p:tav>
                                        <p:tav tm="100000">
                                          <p:val>
                                            <p:strVal val="#ppt_w"/>
                                          </p:val>
                                        </p:tav>
                                      </p:tavLst>
                                    </p:anim>
                                    <p:anim calcmode="lin" valueType="num">
                                      <p:cBhvr>
                                        <p:cTn id="136" dur="500" fill="hold"/>
                                        <p:tgtEl>
                                          <p:spTgt spid="101"/>
                                        </p:tgtEl>
                                        <p:attrNameLst>
                                          <p:attrName>ppt_h</p:attrName>
                                        </p:attrNameLst>
                                      </p:cBhvr>
                                      <p:tavLst>
                                        <p:tav tm="0">
                                          <p:val>
                                            <p:fltVal val="0"/>
                                          </p:val>
                                        </p:tav>
                                        <p:tav tm="100000">
                                          <p:val>
                                            <p:strVal val="#ppt_h"/>
                                          </p:val>
                                        </p:tav>
                                      </p:tavLst>
                                    </p:anim>
                                    <p:animEffect transition="in" filter="fade">
                                      <p:cBhvr>
                                        <p:cTn id="137" dur="500"/>
                                        <p:tgtEl>
                                          <p:spTgt spid="101"/>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100"/>
                                        </p:tgtEl>
                                        <p:attrNameLst>
                                          <p:attrName>style.visibility</p:attrName>
                                        </p:attrNameLst>
                                      </p:cBhvr>
                                      <p:to>
                                        <p:strVal val="visible"/>
                                      </p:to>
                                    </p:set>
                                    <p:anim calcmode="lin" valueType="num">
                                      <p:cBhvr>
                                        <p:cTn id="140" dur="500" fill="hold"/>
                                        <p:tgtEl>
                                          <p:spTgt spid="100"/>
                                        </p:tgtEl>
                                        <p:attrNameLst>
                                          <p:attrName>ppt_w</p:attrName>
                                        </p:attrNameLst>
                                      </p:cBhvr>
                                      <p:tavLst>
                                        <p:tav tm="0">
                                          <p:val>
                                            <p:fltVal val="0"/>
                                          </p:val>
                                        </p:tav>
                                        <p:tav tm="100000">
                                          <p:val>
                                            <p:strVal val="#ppt_w"/>
                                          </p:val>
                                        </p:tav>
                                      </p:tavLst>
                                    </p:anim>
                                    <p:anim calcmode="lin" valueType="num">
                                      <p:cBhvr>
                                        <p:cTn id="141" dur="500" fill="hold"/>
                                        <p:tgtEl>
                                          <p:spTgt spid="100"/>
                                        </p:tgtEl>
                                        <p:attrNameLst>
                                          <p:attrName>ppt_h</p:attrName>
                                        </p:attrNameLst>
                                      </p:cBhvr>
                                      <p:tavLst>
                                        <p:tav tm="0">
                                          <p:val>
                                            <p:fltVal val="0"/>
                                          </p:val>
                                        </p:tav>
                                        <p:tav tm="100000">
                                          <p:val>
                                            <p:strVal val="#ppt_h"/>
                                          </p:val>
                                        </p:tav>
                                      </p:tavLst>
                                    </p:anim>
                                    <p:animEffect transition="in" filter="fade">
                                      <p:cBhvr>
                                        <p:cTn id="142" dur="500"/>
                                        <p:tgtEl>
                                          <p:spTgt spid="100"/>
                                        </p:tgtEl>
                                      </p:cBhvr>
                                    </p:animEffect>
                                  </p:childTnLst>
                                </p:cTn>
                              </p:par>
                              <p:par>
                                <p:cTn id="143" presetID="53" presetClass="entr" presetSubtype="16" fill="hold" nodeType="withEffect">
                                  <p:stCondLst>
                                    <p:cond delay="0"/>
                                  </p:stCondLst>
                                  <p:childTnLst>
                                    <p:set>
                                      <p:cBhvr>
                                        <p:cTn id="144" dur="1" fill="hold">
                                          <p:stCondLst>
                                            <p:cond delay="0"/>
                                          </p:stCondLst>
                                        </p:cTn>
                                        <p:tgtEl>
                                          <p:spTgt spid="3"/>
                                        </p:tgtEl>
                                        <p:attrNameLst>
                                          <p:attrName>style.visibility</p:attrName>
                                        </p:attrNameLst>
                                      </p:cBhvr>
                                      <p:to>
                                        <p:strVal val="visible"/>
                                      </p:to>
                                    </p:set>
                                    <p:anim calcmode="lin" valueType="num">
                                      <p:cBhvr>
                                        <p:cTn id="145" dur="500" fill="hold"/>
                                        <p:tgtEl>
                                          <p:spTgt spid="3"/>
                                        </p:tgtEl>
                                        <p:attrNameLst>
                                          <p:attrName>ppt_w</p:attrName>
                                        </p:attrNameLst>
                                      </p:cBhvr>
                                      <p:tavLst>
                                        <p:tav tm="0">
                                          <p:val>
                                            <p:fltVal val="0"/>
                                          </p:val>
                                        </p:tav>
                                        <p:tav tm="100000">
                                          <p:val>
                                            <p:strVal val="#ppt_w"/>
                                          </p:val>
                                        </p:tav>
                                      </p:tavLst>
                                    </p:anim>
                                    <p:anim calcmode="lin" valueType="num">
                                      <p:cBhvr>
                                        <p:cTn id="146" dur="500" fill="hold"/>
                                        <p:tgtEl>
                                          <p:spTgt spid="3"/>
                                        </p:tgtEl>
                                        <p:attrNameLst>
                                          <p:attrName>ppt_h</p:attrName>
                                        </p:attrNameLst>
                                      </p:cBhvr>
                                      <p:tavLst>
                                        <p:tav tm="0">
                                          <p:val>
                                            <p:fltVal val="0"/>
                                          </p:val>
                                        </p:tav>
                                        <p:tav tm="100000">
                                          <p:val>
                                            <p:strVal val="#ppt_h"/>
                                          </p:val>
                                        </p:tav>
                                      </p:tavLst>
                                    </p:anim>
                                    <p:animEffect transition="in" filter="fade">
                                      <p:cBhvr>
                                        <p:cTn id="1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14" grpId="0" animBg="1"/>
      <p:bldP spid="73760" grpId="0"/>
      <p:bldP spid="99" grpId="0"/>
      <p:bldP spid="100" grpId="0"/>
      <p:bldP spid="101"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locate sheet"/>
          <p:cNvPicPr>
            <a:picLocks noChangeAspect="1" noChangeArrowheads="1"/>
          </p:cNvPicPr>
          <p:nvPr/>
        </p:nvPicPr>
        <p:blipFill>
          <a:blip r:embed="rId3" cstate="print"/>
          <a:srcRect/>
          <a:stretch>
            <a:fillRect/>
          </a:stretch>
        </p:blipFill>
        <p:spPr bwMode="auto">
          <a:xfrm>
            <a:off x="4461180" y="1462088"/>
            <a:ext cx="3463620" cy="4525963"/>
          </a:xfrm>
          <a:prstGeom prst="rect">
            <a:avLst/>
          </a:prstGeom>
          <a:noFill/>
        </p:spPr>
      </p:pic>
      <p:pic>
        <p:nvPicPr>
          <p:cNvPr id="1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73957" y="1493838"/>
            <a:ext cx="3017308" cy="4525963"/>
          </a:xfrm>
        </p:spPr>
      </p:pic>
      <p:sp>
        <p:nvSpPr>
          <p:cNvPr id="10242" name="Title 1"/>
          <p:cNvSpPr>
            <a:spLocks noGrp="1"/>
          </p:cNvSpPr>
          <p:nvPr>
            <p:ph type="title"/>
          </p:nvPr>
        </p:nvSpPr>
        <p:spPr/>
        <p:txBody>
          <a:bodyPr/>
          <a:lstStyle/>
          <a:p>
            <a:r>
              <a:rPr lang="en-CA" dirty="0"/>
              <a:t>The Result</a:t>
            </a:r>
            <a:endParaRPr lang="en-US" dirty="0"/>
          </a:p>
        </p:txBody>
      </p:sp>
      <p:sp>
        <p:nvSpPr>
          <p:cNvPr id="8" name="Rectangle 7"/>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4996F-147D-428B-8BF1-5FD1D66659A3}" type="slidenum">
              <a:rPr lang="en-US" b="1">
                <a:solidFill>
                  <a:schemeClr val="bg1"/>
                </a:solidFill>
              </a:rPr>
              <a:pPr fontAlgn="base">
                <a:spcBef>
                  <a:spcPct val="0"/>
                </a:spcBef>
                <a:spcAft>
                  <a:spcPct val="0"/>
                </a:spcAft>
              </a:pPr>
              <a:t>8</a:t>
            </a:fld>
            <a:endParaRPr lang="en-US" b="1"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997" y="1447800"/>
            <a:ext cx="6811803" cy="4616451"/>
          </a:xfrm>
          <a:prstGeom prst="rect">
            <a:avLst/>
          </a:prstGeom>
        </p:spPr>
      </p:pic>
    </p:spTree>
    <p:extLst>
      <p:ext uri="{BB962C8B-B14F-4D97-AF65-F5344CB8AC3E}">
        <p14:creationId xmlns:p14="http://schemas.microsoft.com/office/powerpoint/2010/main" val="3454041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5"/>
          <p:cNvSpPr>
            <a:spLocks noGrp="1"/>
          </p:cNvSpPr>
          <p:nvPr>
            <p:ph type="title"/>
          </p:nvPr>
        </p:nvSpPr>
        <p:spPr/>
        <p:txBody>
          <a:bodyPr rtlCol="0">
            <a:normAutofit/>
          </a:bodyPr>
          <a:lstStyle/>
          <a:p>
            <a:pPr fontAlgn="auto">
              <a:spcAft>
                <a:spcPts val="0"/>
              </a:spcAft>
              <a:defRPr/>
            </a:pPr>
            <a:r>
              <a:rPr lang="en-US" dirty="0"/>
              <a:t>Requesting Locates</a:t>
            </a:r>
          </a:p>
        </p:txBody>
      </p:sp>
      <p:sp>
        <p:nvSpPr>
          <p:cNvPr id="5" name="Slide Number Placeholder 4"/>
          <p:cNvSpPr>
            <a:spLocks noGrp="1"/>
          </p:cNvSpPr>
          <p:nvPr>
            <p:ph type="sldNum" sz="quarter" idx="12"/>
          </p:nvPr>
        </p:nvSpPr>
        <p:spPr/>
        <p:txBody>
          <a:bodyPr/>
          <a:lstStyle/>
          <a:p>
            <a:pPr>
              <a:defRPr/>
            </a:pPr>
            <a:fld id="{0FE55658-D5ED-48D3-8D9B-B45402DF0D54}" type="slidenum">
              <a:rPr lang="en-US" b="1">
                <a:solidFill>
                  <a:schemeClr val="bg1"/>
                </a:solidFill>
              </a:rPr>
              <a:pPr>
                <a:defRPr/>
              </a:pPr>
              <a:t>9</a:t>
            </a:fld>
            <a:endParaRPr lang="en-US"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8" y="0"/>
            <a:ext cx="1478132" cy="1271818"/>
          </a:xfrm>
          <a:prstGeom prst="rect">
            <a:avLst/>
          </a:prstGeom>
        </p:spPr>
      </p:pic>
    </p:spTree>
    <p:extLst>
      <p:ext uri="{BB962C8B-B14F-4D97-AF65-F5344CB8AC3E}">
        <p14:creationId xmlns:p14="http://schemas.microsoft.com/office/powerpoint/2010/main" val="299885527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76427</TotalTime>
  <Words>924</Words>
  <Application>Microsoft Office PowerPoint</Application>
  <PresentationFormat>On-screen Show (4:3)</PresentationFormat>
  <Paragraphs>226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Wingdings</vt:lpstr>
      <vt:lpstr>Office Theme</vt:lpstr>
      <vt:lpstr>PowerPoint Presentation</vt:lpstr>
      <vt:lpstr>Hazard Identification</vt:lpstr>
      <vt:lpstr>Hazard Identification</vt:lpstr>
      <vt:lpstr>Hazard Identification</vt:lpstr>
      <vt:lpstr>Hazard Identification</vt:lpstr>
      <vt:lpstr>By the Numbers</vt:lpstr>
      <vt:lpstr>PowerPoint Presentation</vt:lpstr>
      <vt:lpstr>The Result</vt:lpstr>
      <vt:lpstr>Requesting Locates</vt:lpstr>
      <vt:lpstr>Who Should Get A Locate</vt:lpstr>
      <vt:lpstr>What we’re going to ask</vt:lpstr>
      <vt:lpstr>Requesting</vt:lpstr>
      <vt:lpstr>Changes in 2017</vt:lpstr>
      <vt:lpstr>Transition tools</vt:lpstr>
      <vt:lpstr>Best Practices</vt:lpstr>
      <vt:lpstr>What you’ll get</vt:lpstr>
      <vt:lpstr>Checklist</vt:lpstr>
      <vt:lpstr>Who is missing?</vt:lpstr>
      <vt:lpstr>The Locate</vt:lpstr>
      <vt:lpstr>Decision Time</vt:lpstr>
      <vt:lpstr>Clearance</vt:lpstr>
      <vt:lpstr>Locate</vt:lpstr>
      <vt:lpstr>Problems?</vt:lpstr>
      <vt:lpstr>RECEIVE and REVIEW</vt:lpstr>
      <vt:lpstr>Special Instruction</vt:lpstr>
      <vt:lpstr>Review the sketch</vt:lpstr>
      <vt:lpstr>Match Paint to Paper</vt:lpstr>
      <vt:lpstr>Problems?</vt:lpstr>
      <vt:lpstr>Dig Safely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One Call</dc:title>
  <dc:creator>twaugh</dc:creator>
  <cp:lastModifiedBy>Jeff Hitchcock</cp:lastModifiedBy>
  <cp:revision>590</cp:revision>
  <cp:lastPrinted>2014-11-25T18:59:15Z</cp:lastPrinted>
  <dcterms:created xsi:type="dcterms:W3CDTF">2011-09-12T16:42:14Z</dcterms:created>
  <dcterms:modified xsi:type="dcterms:W3CDTF">2017-04-04T15:11:56Z</dcterms:modified>
</cp:coreProperties>
</file>