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72" r:id="rId3"/>
    <p:sldId id="259" r:id="rId4"/>
    <p:sldId id="273" r:id="rId5"/>
    <p:sldId id="260" r:id="rId6"/>
    <p:sldId id="261" r:id="rId7"/>
    <p:sldId id="274" r:id="rId8"/>
    <p:sldId id="262" r:id="rId9"/>
    <p:sldId id="268" r:id="rId10"/>
    <p:sldId id="263" r:id="rId11"/>
    <p:sldId id="270" r:id="rId12"/>
    <p:sldId id="267" r:id="rId13"/>
    <p:sldId id="264" r:id="rId14"/>
    <p:sldId id="269"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2E796-70C0-4D01-9B1A-8D5AE34CC608}" type="doc">
      <dgm:prSet loTypeId="urn:microsoft.com/office/officeart/2005/8/layout/hProcess9" loCatId="process" qsTypeId="urn:microsoft.com/office/officeart/2005/8/quickstyle/simple1" qsCatId="simple" csTypeId="urn:microsoft.com/office/officeart/2005/8/colors/accent1_2" csCatId="accent1" phldr="1"/>
      <dgm:spPr/>
    </dgm:pt>
    <dgm:pt modelId="{2CF66EC6-C074-4DAD-9D8D-F0E6B7EA4A2E}">
      <dgm:prSet phldrT="[Text]"/>
      <dgm:spPr/>
      <dgm:t>
        <a:bodyPr/>
        <a:lstStyle/>
        <a:p>
          <a:r>
            <a:rPr lang="en-US" dirty="0" smtClean="0"/>
            <a:t>Research Training</a:t>
          </a:r>
          <a:endParaRPr lang="en-CA" dirty="0"/>
        </a:p>
      </dgm:t>
    </dgm:pt>
    <dgm:pt modelId="{C5DEDCB1-701C-43CC-BC3C-245F41F605E6}" type="parTrans" cxnId="{256E5AC8-B115-449C-BF7B-B6B8B5D517C8}">
      <dgm:prSet/>
      <dgm:spPr/>
      <dgm:t>
        <a:bodyPr/>
        <a:lstStyle/>
        <a:p>
          <a:endParaRPr lang="en-CA"/>
        </a:p>
      </dgm:t>
    </dgm:pt>
    <dgm:pt modelId="{5113D911-54D1-4BC7-8A98-2217153CA48D}" type="sibTrans" cxnId="{256E5AC8-B115-449C-BF7B-B6B8B5D517C8}">
      <dgm:prSet/>
      <dgm:spPr/>
      <dgm:t>
        <a:bodyPr/>
        <a:lstStyle/>
        <a:p>
          <a:endParaRPr lang="en-CA"/>
        </a:p>
      </dgm:t>
    </dgm:pt>
    <dgm:pt modelId="{56CBBB82-632E-4FF6-899A-53CE5BD4427D}">
      <dgm:prSet phldrT="[Text]"/>
      <dgm:spPr/>
      <dgm:t>
        <a:bodyPr/>
        <a:lstStyle/>
        <a:p>
          <a:r>
            <a:rPr lang="en-US" dirty="0" smtClean="0"/>
            <a:t>Call CEC</a:t>
          </a:r>
        </a:p>
        <a:p>
          <a:r>
            <a:rPr lang="en-US" dirty="0" smtClean="0"/>
            <a:t>519-245-4500</a:t>
          </a:r>
          <a:endParaRPr lang="en-CA" dirty="0"/>
        </a:p>
      </dgm:t>
    </dgm:pt>
    <dgm:pt modelId="{3027E00B-1FED-449C-A374-83B105FB53D7}" type="parTrans" cxnId="{9B4B4698-F6CD-4BC1-8FAA-5C14961954EF}">
      <dgm:prSet/>
      <dgm:spPr/>
      <dgm:t>
        <a:bodyPr/>
        <a:lstStyle/>
        <a:p>
          <a:endParaRPr lang="en-CA"/>
        </a:p>
      </dgm:t>
    </dgm:pt>
    <dgm:pt modelId="{EF14A1CF-46B6-4729-B951-CBDDEED37A07}" type="sibTrans" cxnId="{9B4B4698-F6CD-4BC1-8FAA-5C14961954EF}">
      <dgm:prSet/>
      <dgm:spPr/>
      <dgm:t>
        <a:bodyPr/>
        <a:lstStyle/>
        <a:p>
          <a:endParaRPr lang="en-CA"/>
        </a:p>
      </dgm:t>
    </dgm:pt>
    <dgm:pt modelId="{AFF5BCCC-08EB-4504-8884-BE33B4B53D6B}">
      <dgm:prSet phldrT="[Text]"/>
      <dgm:spPr/>
      <dgm:t>
        <a:bodyPr/>
        <a:lstStyle/>
        <a:p>
          <a:r>
            <a:rPr lang="en-US" dirty="0" smtClean="0"/>
            <a:t>Complete Documentation</a:t>
          </a:r>
          <a:endParaRPr lang="en-CA" dirty="0"/>
        </a:p>
      </dgm:t>
    </dgm:pt>
    <dgm:pt modelId="{5C009378-B519-4D3A-A9A0-F2E902B371B3}" type="parTrans" cxnId="{023AE3F9-72DF-4295-BFF3-C2E658F634EA}">
      <dgm:prSet/>
      <dgm:spPr/>
      <dgm:t>
        <a:bodyPr/>
        <a:lstStyle/>
        <a:p>
          <a:endParaRPr lang="en-CA"/>
        </a:p>
      </dgm:t>
    </dgm:pt>
    <dgm:pt modelId="{C6825586-08E8-4E6C-9448-17630D03E395}" type="sibTrans" cxnId="{023AE3F9-72DF-4295-BFF3-C2E658F634EA}">
      <dgm:prSet/>
      <dgm:spPr/>
      <dgm:t>
        <a:bodyPr/>
        <a:lstStyle/>
        <a:p>
          <a:endParaRPr lang="en-CA"/>
        </a:p>
      </dgm:t>
    </dgm:pt>
    <dgm:pt modelId="{B07FA0AE-895B-4F4F-A34A-BC0324C3778B}">
      <dgm:prSet/>
      <dgm:spPr/>
      <dgm:t>
        <a:bodyPr/>
        <a:lstStyle/>
        <a:p>
          <a:r>
            <a:rPr lang="en-US" dirty="0" smtClean="0"/>
            <a:t>Receive  </a:t>
          </a:r>
        </a:p>
        <a:p>
          <a:r>
            <a:rPr lang="en-US" dirty="0" smtClean="0"/>
            <a:t>$ Incentive $</a:t>
          </a:r>
          <a:endParaRPr lang="en-CA" dirty="0"/>
        </a:p>
      </dgm:t>
    </dgm:pt>
    <dgm:pt modelId="{060C144D-E231-40A3-8C83-D57177FEC76D}" type="parTrans" cxnId="{1DF2616B-DA48-4A66-A306-9F29CB88FB00}">
      <dgm:prSet/>
      <dgm:spPr/>
      <dgm:t>
        <a:bodyPr/>
        <a:lstStyle/>
        <a:p>
          <a:endParaRPr lang="en-CA"/>
        </a:p>
      </dgm:t>
    </dgm:pt>
    <dgm:pt modelId="{383E9A04-3223-4FBF-AECD-8C1D34F6F0F3}" type="sibTrans" cxnId="{1DF2616B-DA48-4A66-A306-9F29CB88FB00}">
      <dgm:prSet/>
      <dgm:spPr/>
      <dgm:t>
        <a:bodyPr/>
        <a:lstStyle/>
        <a:p>
          <a:endParaRPr lang="en-CA"/>
        </a:p>
      </dgm:t>
    </dgm:pt>
    <dgm:pt modelId="{D36E8DB4-9D82-4B57-B2CC-1A136984F5C3}" type="pres">
      <dgm:prSet presAssocID="{9B42E796-70C0-4D01-9B1A-8D5AE34CC608}" presName="CompostProcess" presStyleCnt="0">
        <dgm:presLayoutVars>
          <dgm:dir/>
          <dgm:resizeHandles val="exact"/>
        </dgm:presLayoutVars>
      </dgm:prSet>
      <dgm:spPr/>
    </dgm:pt>
    <dgm:pt modelId="{1C808894-FE2F-41DA-AF09-F8B5B9EB3F7F}" type="pres">
      <dgm:prSet presAssocID="{9B42E796-70C0-4D01-9B1A-8D5AE34CC608}" presName="arrow" presStyleLbl="bgShp" presStyleIdx="0" presStyleCnt="1"/>
      <dgm:spPr/>
    </dgm:pt>
    <dgm:pt modelId="{2F296A41-49FD-45AE-9F2E-93B773331C5F}" type="pres">
      <dgm:prSet presAssocID="{9B42E796-70C0-4D01-9B1A-8D5AE34CC608}" presName="linearProcess" presStyleCnt="0"/>
      <dgm:spPr/>
    </dgm:pt>
    <dgm:pt modelId="{A95EB2D3-D015-4DF5-93EF-370154A25B47}" type="pres">
      <dgm:prSet presAssocID="{2CF66EC6-C074-4DAD-9D8D-F0E6B7EA4A2E}" presName="textNode" presStyleLbl="node1" presStyleIdx="0" presStyleCnt="4">
        <dgm:presLayoutVars>
          <dgm:bulletEnabled val="1"/>
        </dgm:presLayoutVars>
      </dgm:prSet>
      <dgm:spPr/>
      <dgm:t>
        <a:bodyPr/>
        <a:lstStyle/>
        <a:p>
          <a:endParaRPr lang="en-CA"/>
        </a:p>
      </dgm:t>
    </dgm:pt>
    <dgm:pt modelId="{4D49C297-B4A0-4426-B8ED-540381BB5047}" type="pres">
      <dgm:prSet presAssocID="{5113D911-54D1-4BC7-8A98-2217153CA48D}" presName="sibTrans" presStyleCnt="0"/>
      <dgm:spPr/>
    </dgm:pt>
    <dgm:pt modelId="{489AD050-A60B-49EA-B514-820637FF399F}" type="pres">
      <dgm:prSet presAssocID="{56CBBB82-632E-4FF6-899A-53CE5BD4427D}" presName="textNode" presStyleLbl="node1" presStyleIdx="1" presStyleCnt="4">
        <dgm:presLayoutVars>
          <dgm:bulletEnabled val="1"/>
        </dgm:presLayoutVars>
      </dgm:prSet>
      <dgm:spPr/>
      <dgm:t>
        <a:bodyPr/>
        <a:lstStyle/>
        <a:p>
          <a:endParaRPr lang="en-CA"/>
        </a:p>
      </dgm:t>
    </dgm:pt>
    <dgm:pt modelId="{20374E57-E859-4429-9ED0-37160FB44BD9}" type="pres">
      <dgm:prSet presAssocID="{EF14A1CF-46B6-4729-B951-CBDDEED37A07}" presName="sibTrans" presStyleCnt="0"/>
      <dgm:spPr/>
    </dgm:pt>
    <dgm:pt modelId="{A1F64D28-FF9F-4C2D-9244-9777CE3B1C04}" type="pres">
      <dgm:prSet presAssocID="{AFF5BCCC-08EB-4504-8884-BE33B4B53D6B}" presName="textNode" presStyleLbl="node1" presStyleIdx="2" presStyleCnt="4">
        <dgm:presLayoutVars>
          <dgm:bulletEnabled val="1"/>
        </dgm:presLayoutVars>
      </dgm:prSet>
      <dgm:spPr/>
      <dgm:t>
        <a:bodyPr/>
        <a:lstStyle/>
        <a:p>
          <a:endParaRPr lang="en-CA"/>
        </a:p>
      </dgm:t>
    </dgm:pt>
    <dgm:pt modelId="{47AC2F74-5C9D-47FB-9DD8-3F0B34061E57}" type="pres">
      <dgm:prSet presAssocID="{C6825586-08E8-4E6C-9448-17630D03E395}" presName="sibTrans" presStyleCnt="0"/>
      <dgm:spPr/>
    </dgm:pt>
    <dgm:pt modelId="{1E656014-FE66-476B-B3D1-4C8B1B462090}" type="pres">
      <dgm:prSet presAssocID="{B07FA0AE-895B-4F4F-A34A-BC0324C3778B}" presName="textNode" presStyleLbl="node1" presStyleIdx="3" presStyleCnt="4">
        <dgm:presLayoutVars>
          <dgm:bulletEnabled val="1"/>
        </dgm:presLayoutVars>
      </dgm:prSet>
      <dgm:spPr/>
      <dgm:t>
        <a:bodyPr/>
        <a:lstStyle/>
        <a:p>
          <a:endParaRPr lang="en-CA"/>
        </a:p>
      </dgm:t>
    </dgm:pt>
  </dgm:ptLst>
  <dgm:cxnLst>
    <dgm:cxn modelId="{23DFC3FA-87F3-46BF-9FCD-5B5235D72721}" type="presOf" srcId="{B07FA0AE-895B-4F4F-A34A-BC0324C3778B}" destId="{1E656014-FE66-476B-B3D1-4C8B1B462090}" srcOrd="0" destOrd="0" presId="urn:microsoft.com/office/officeart/2005/8/layout/hProcess9"/>
    <dgm:cxn modelId="{348E9F10-D4EA-45AF-979C-742ACC9BE626}" type="presOf" srcId="{56CBBB82-632E-4FF6-899A-53CE5BD4427D}" destId="{489AD050-A60B-49EA-B514-820637FF399F}" srcOrd="0" destOrd="0" presId="urn:microsoft.com/office/officeart/2005/8/layout/hProcess9"/>
    <dgm:cxn modelId="{1DF2616B-DA48-4A66-A306-9F29CB88FB00}" srcId="{9B42E796-70C0-4D01-9B1A-8D5AE34CC608}" destId="{B07FA0AE-895B-4F4F-A34A-BC0324C3778B}" srcOrd="3" destOrd="0" parTransId="{060C144D-E231-40A3-8C83-D57177FEC76D}" sibTransId="{383E9A04-3223-4FBF-AECD-8C1D34F6F0F3}"/>
    <dgm:cxn modelId="{594084A8-8FBF-4D83-82FA-191B94CDDAE7}" type="presOf" srcId="{2CF66EC6-C074-4DAD-9D8D-F0E6B7EA4A2E}" destId="{A95EB2D3-D015-4DF5-93EF-370154A25B47}" srcOrd="0" destOrd="0" presId="urn:microsoft.com/office/officeart/2005/8/layout/hProcess9"/>
    <dgm:cxn modelId="{9B4B4698-F6CD-4BC1-8FAA-5C14961954EF}" srcId="{9B42E796-70C0-4D01-9B1A-8D5AE34CC608}" destId="{56CBBB82-632E-4FF6-899A-53CE5BD4427D}" srcOrd="1" destOrd="0" parTransId="{3027E00B-1FED-449C-A374-83B105FB53D7}" sibTransId="{EF14A1CF-46B6-4729-B951-CBDDEED37A07}"/>
    <dgm:cxn modelId="{256E5AC8-B115-449C-BF7B-B6B8B5D517C8}" srcId="{9B42E796-70C0-4D01-9B1A-8D5AE34CC608}" destId="{2CF66EC6-C074-4DAD-9D8D-F0E6B7EA4A2E}" srcOrd="0" destOrd="0" parTransId="{C5DEDCB1-701C-43CC-BC3C-245F41F605E6}" sibTransId="{5113D911-54D1-4BC7-8A98-2217153CA48D}"/>
    <dgm:cxn modelId="{8070705D-AC26-4B7E-B64F-11F0AB9BFA4F}" type="presOf" srcId="{AFF5BCCC-08EB-4504-8884-BE33B4B53D6B}" destId="{A1F64D28-FF9F-4C2D-9244-9777CE3B1C04}" srcOrd="0" destOrd="0" presId="urn:microsoft.com/office/officeart/2005/8/layout/hProcess9"/>
    <dgm:cxn modelId="{023AE3F9-72DF-4295-BFF3-C2E658F634EA}" srcId="{9B42E796-70C0-4D01-9B1A-8D5AE34CC608}" destId="{AFF5BCCC-08EB-4504-8884-BE33B4B53D6B}" srcOrd="2" destOrd="0" parTransId="{5C009378-B519-4D3A-A9A0-F2E902B371B3}" sibTransId="{C6825586-08E8-4E6C-9448-17630D03E395}"/>
    <dgm:cxn modelId="{9B5F31DC-D581-4315-9A8A-DF45FD981843}" type="presOf" srcId="{9B42E796-70C0-4D01-9B1A-8D5AE34CC608}" destId="{D36E8DB4-9D82-4B57-B2CC-1A136984F5C3}" srcOrd="0" destOrd="0" presId="urn:microsoft.com/office/officeart/2005/8/layout/hProcess9"/>
    <dgm:cxn modelId="{55E1A90C-C8A2-44D8-A14F-D8896DFDCE24}" type="presParOf" srcId="{D36E8DB4-9D82-4B57-B2CC-1A136984F5C3}" destId="{1C808894-FE2F-41DA-AF09-F8B5B9EB3F7F}" srcOrd="0" destOrd="0" presId="urn:microsoft.com/office/officeart/2005/8/layout/hProcess9"/>
    <dgm:cxn modelId="{C86D7695-358A-47F6-8BF0-4BD93E0589DF}" type="presParOf" srcId="{D36E8DB4-9D82-4B57-B2CC-1A136984F5C3}" destId="{2F296A41-49FD-45AE-9F2E-93B773331C5F}" srcOrd="1" destOrd="0" presId="urn:microsoft.com/office/officeart/2005/8/layout/hProcess9"/>
    <dgm:cxn modelId="{C123856B-5C9B-46E5-81A4-F1D42E78A4B2}" type="presParOf" srcId="{2F296A41-49FD-45AE-9F2E-93B773331C5F}" destId="{A95EB2D3-D015-4DF5-93EF-370154A25B47}" srcOrd="0" destOrd="0" presId="urn:microsoft.com/office/officeart/2005/8/layout/hProcess9"/>
    <dgm:cxn modelId="{FC8C71E7-AD3D-4C92-B796-701E7833260B}" type="presParOf" srcId="{2F296A41-49FD-45AE-9F2E-93B773331C5F}" destId="{4D49C297-B4A0-4426-B8ED-540381BB5047}" srcOrd="1" destOrd="0" presId="urn:microsoft.com/office/officeart/2005/8/layout/hProcess9"/>
    <dgm:cxn modelId="{4FA59D71-F019-4051-967C-9C4941E0699A}" type="presParOf" srcId="{2F296A41-49FD-45AE-9F2E-93B773331C5F}" destId="{489AD050-A60B-49EA-B514-820637FF399F}" srcOrd="2" destOrd="0" presId="urn:microsoft.com/office/officeart/2005/8/layout/hProcess9"/>
    <dgm:cxn modelId="{B40E8EF9-2EC2-4611-ADCD-1D71133C7984}" type="presParOf" srcId="{2F296A41-49FD-45AE-9F2E-93B773331C5F}" destId="{20374E57-E859-4429-9ED0-37160FB44BD9}" srcOrd="3" destOrd="0" presId="urn:microsoft.com/office/officeart/2005/8/layout/hProcess9"/>
    <dgm:cxn modelId="{D9BAC159-CE30-4BF0-8A0A-05BBD44E13FD}" type="presParOf" srcId="{2F296A41-49FD-45AE-9F2E-93B773331C5F}" destId="{A1F64D28-FF9F-4C2D-9244-9777CE3B1C04}" srcOrd="4" destOrd="0" presId="urn:microsoft.com/office/officeart/2005/8/layout/hProcess9"/>
    <dgm:cxn modelId="{030968B2-D1EB-46FB-A138-6BDBF975A239}" type="presParOf" srcId="{2F296A41-49FD-45AE-9F2E-93B773331C5F}" destId="{47AC2F74-5C9D-47FB-9DD8-3F0B34061E57}" srcOrd="5" destOrd="0" presId="urn:microsoft.com/office/officeart/2005/8/layout/hProcess9"/>
    <dgm:cxn modelId="{D54432D3-150C-4DB1-9BCA-A6AA2EFE10A8}" type="presParOf" srcId="{2F296A41-49FD-45AE-9F2E-93B773331C5F}" destId="{1E656014-FE66-476B-B3D1-4C8B1B46209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08894-FE2F-41DA-AF09-F8B5B9EB3F7F}">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EB2D3-D015-4DF5-93EF-370154A25B47}">
      <dsp:nvSpPr>
        <dsp:cNvPr id="0" name=""/>
        <dsp:cNvSpPr/>
      </dsp:nvSpPr>
      <dsp:spPr>
        <a:xfrm>
          <a:off x="6309" y="1371599"/>
          <a:ext cx="1857686"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Research Training</a:t>
          </a:r>
          <a:endParaRPr lang="en-CA" sz="1900" kern="1200" dirty="0"/>
        </a:p>
      </dsp:txBody>
      <dsp:txXfrm>
        <a:off x="95584" y="1460874"/>
        <a:ext cx="1679136" cy="1650250"/>
      </dsp:txXfrm>
    </dsp:sp>
    <dsp:sp modelId="{489AD050-A60B-49EA-B514-820637FF399F}">
      <dsp:nvSpPr>
        <dsp:cNvPr id="0" name=""/>
        <dsp:cNvSpPr/>
      </dsp:nvSpPr>
      <dsp:spPr>
        <a:xfrm>
          <a:off x="1973674" y="1371599"/>
          <a:ext cx="1857686"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Call CEC</a:t>
          </a:r>
        </a:p>
        <a:p>
          <a:pPr lvl="0" algn="ctr" defTabSz="844550">
            <a:lnSpc>
              <a:spcPct val="90000"/>
            </a:lnSpc>
            <a:spcBef>
              <a:spcPct val="0"/>
            </a:spcBef>
            <a:spcAft>
              <a:spcPct val="35000"/>
            </a:spcAft>
          </a:pPr>
          <a:r>
            <a:rPr lang="en-US" sz="1900" kern="1200" dirty="0" smtClean="0"/>
            <a:t>519-245-4500</a:t>
          </a:r>
          <a:endParaRPr lang="en-CA" sz="1900" kern="1200" dirty="0"/>
        </a:p>
      </dsp:txBody>
      <dsp:txXfrm>
        <a:off x="2062949" y="1460874"/>
        <a:ext cx="1679136" cy="1650250"/>
      </dsp:txXfrm>
    </dsp:sp>
    <dsp:sp modelId="{A1F64D28-FF9F-4C2D-9244-9777CE3B1C04}">
      <dsp:nvSpPr>
        <dsp:cNvPr id="0" name=""/>
        <dsp:cNvSpPr/>
      </dsp:nvSpPr>
      <dsp:spPr>
        <a:xfrm>
          <a:off x="3941039" y="1371599"/>
          <a:ext cx="1857686"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Complete Documentation</a:t>
          </a:r>
          <a:endParaRPr lang="en-CA" sz="1900" kern="1200" dirty="0"/>
        </a:p>
      </dsp:txBody>
      <dsp:txXfrm>
        <a:off x="4030314" y="1460874"/>
        <a:ext cx="1679136" cy="1650250"/>
      </dsp:txXfrm>
    </dsp:sp>
    <dsp:sp modelId="{1E656014-FE66-476B-B3D1-4C8B1B462090}">
      <dsp:nvSpPr>
        <dsp:cNvPr id="0" name=""/>
        <dsp:cNvSpPr/>
      </dsp:nvSpPr>
      <dsp:spPr>
        <a:xfrm>
          <a:off x="5908404" y="1371599"/>
          <a:ext cx="1857686"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Receive  </a:t>
          </a:r>
        </a:p>
        <a:p>
          <a:pPr lvl="0" algn="ctr" defTabSz="844550">
            <a:lnSpc>
              <a:spcPct val="90000"/>
            </a:lnSpc>
            <a:spcBef>
              <a:spcPct val="0"/>
            </a:spcBef>
            <a:spcAft>
              <a:spcPct val="35000"/>
            </a:spcAft>
          </a:pPr>
          <a:r>
            <a:rPr lang="en-US" sz="1900" kern="1200" dirty="0" smtClean="0"/>
            <a:t>$ Incentive $</a:t>
          </a:r>
          <a:endParaRPr lang="en-CA" sz="1900" kern="1200" dirty="0"/>
        </a:p>
      </dsp:txBody>
      <dsp:txXfrm>
        <a:off x="5997679" y="1460874"/>
        <a:ext cx="1679136" cy="16502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17" name="Footer Placeholder 16"/>
          <p:cNvSpPr>
            <a:spLocks noGrp="1"/>
          </p:cNvSpPr>
          <p:nvPr>
            <p:ph type="ftr" sz="quarter" idx="11"/>
          </p:nvPr>
        </p:nvSpPr>
        <p:spPr/>
        <p:txBody>
          <a:bodyPr/>
          <a:lstStyle/>
          <a:p>
            <a:endParaRPr lang="en-CA"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B81481-6FC9-40CE-B7BA-9BE105075FFB}" type="slidenum">
              <a:rPr lang="en-CA" smtClean="0"/>
              <a:t>‹#›</a:t>
            </a:fld>
            <a:endParaRPr lang="en-C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B81481-6FC9-40CE-B7BA-9BE105075FFB}"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B81481-6FC9-40CE-B7BA-9BE105075FFB}"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7B81481-6FC9-40CE-B7BA-9BE105075FFB}" type="slidenum">
              <a:rPr lang="en-CA" smtClean="0"/>
              <a:t>‹#›</a:t>
            </a:fld>
            <a:endParaRPr lang="en-CA"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5" name="Footer Placeholder 4"/>
          <p:cNvSpPr>
            <a:spLocks noGrp="1"/>
          </p:cNvSpPr>
          <p:nvPr>
            <p:ph type="ftr" sz="quarter" idx="11"/>
          </p:nvPr>
        </p:nvSpPr>
        <p:spPr>
          <a:xfrm>
            <a:off x="800100" y="6172200"/>
            <a:ext cx="4000500" cy="457200"/>
          </a:xfrm>
        </p:spPr>
        <p:txBody>
          <a:bodyPr/>
          <a:lstStyle/>
          <a:p>
            <a:endParaRPr lang="en-CA"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87B81481-6FC9-40CE-B7BA-9BE105075FFB}" type="slidenum">
              <a:rPr lang="en-CA" smtClean="0"/>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7B81481-6FC9-40CE-B7BA-9BE105075FFB}" type="slidenum">
              <a:rPr lang="en-CA" smtClean="0"/>
              <a:t>‹#›</a:t>
            </a:fld>
            <a:endParaRPr lang="en-CA"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7B81481-6FC9-40CE-B7BA-9BE105075FFB}" type="slidenum">
              <a:rPr lang="en-CA" smtClean="0"/>
              <a:t>‹#›</a:t>
            </a:fld>
            <a:endParaRPr lang="en-CA"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7B81481-6FC9-40CE-B7BA-9BE105075FFB}"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7B81481-6FC9-40CE-B7BA-9BE105075FFB}"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7B81481-6FC9-40CE-B7BA-9BE105075FFB}" type="slidenum">
              <a:rPr lang="en-CA" smtClean="0"/>
              <a:t>‹#›</a:t>
            </a:fld>
            <a:endParaRPr lang="en-CA"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85130D-BAFC-4E04-9E89-3512136D111F}" type="datetimeFigureOut">
              <a:rPr lang="en-CA" smtClean="0"/>
              <a:t>14/03/2017</a:t>
            </a:fld>
            <a:endParaRPr lang="en-CA" dirty="0"/>
          </a:p>
        </p:txBody>
      </p:sp>
      <p:sp>
        <p:nvSpPr>
          <p:cNvPr id="6" name="Footer Placeholder 5"/>
          <p:cNvSpPr>
            <a:spLocks noGrp="1"/>
          </p:cNvSpPr>
          <p:nvPr>
            <p:ph type="ftr" sz="quarter" idx="11"/>
          </p:nvPr>
        </p:nvSpPr>
        <p:spPr>
          <a:xfrm>
            <a:off x="914400" y="6172200"/>
            <a:ext cx="3886200" cy="457200"/>
          </a:xfrm>
        </p:spPr>
        <p:txBody>
          <a:bodyPr/>
          <a:lstStyle/>
          <a:p>
            <a:endParaRPr lang="en-CA" dirty="0"/>
          </a:p>
        </p:txBody>
      </p:sp>
      <p:sp>
        <p:nvSpPr>
          <p:cNvPr id="7" name="Slide Number Placeholder 6"/>
          <p:cNvSpPr>
            <a:spLocks noGrp="1"/>
          </p:cNvSpPr>
          <p:nvPr>
            <p:ph type="sldNum" sz="quarter" idx="12"/>
          </p:nvPr>
        </p:nvSpPr>
        <p:spPr>
          <a:xfrm>
            <a:off x="146304" y="6208776"/>
            <a:ext cx="457200" cy="457200"/>
          </a:xfrm>
        </p:spPr>
        <p:txBody>
          <a:bodyPr/>
          <a:lstStyle/>
          <a:p>
            <a:fld id="{87B81481-6FC9-40CE-B7BA-9BE105075FFB}" type="slidenum">
              <a:rPr lang="en-CA" smtClean="0"/>
              <a:t>‹#›</a:t>
            </a:fld>
            <a:endParaRPr lang="en-C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185130D-BAFC-4E04-9E89-3512136D111F}" type="datetimeFigureOut">
              <a:rPr lang="en-CA" smtClean="0"/>
              <a:t>14/03/2017</a:t>
            </a:fld>
            <a:endParaRPr lang="en-CA"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B81481-6FC9-40CE-B7BA-9BE105075FFB}"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communityemploymentchoices.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heapprenticeshipnetwor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communityemploymentchoices.ca/employ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communityemploymentchoices.ca/job-boar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Stephanie Shrum</a:t>
            </a:r>
          </a:p>
          <a:p>
            <a:r>
              <a:rPr lang="en-US" dirty="0" smtClean="0"/>
              <a:t>Community Employment Choices</a:t>
            </a:r>
            <a:endParaRPr lang="en-CA" dirty="0"/>
          </a:p>
        </p:txBody>
      </p:sp>
      <p:sp>
        <p:nvSpPr>
          <p:cNvPr id="2" name="Title 1"/>
          <p:cNvSpPr>
            <a:spLocks noGrp="1"/>
          </p:cNvSpPr>
          <p:nvPr>
            <p:ph type="ctrTitle"/>
          </p:nvPr>
        </p:nvSpPr>
        <p:spPr/>
        <p:txBody>
          <a:bodyPr>
            <a:normAutofit/>
          </a:bodyPr>
          <a:lstStyle/>
          <a:p>
            <a:r>
              <a:rPr lang="en-US" dirty="0" smtClean="0"/>
              <a:t>Landscape Ontario Chapter Meeting</a:t>
            </a:r>
            <a:br>
              <a:rPr lang="en-US" dirty="0" smtClean="0"/>
            </a:br>
            <a:r>
              <a:rPr lang="en-US" sz="3200" dirty="0" smtClean="0"/>
              <a:t>March 14</a:t>
            </a:r>
            <a:r>
              <a:rPr lang="en-US" sz="3200" baseline="30000" dirty="0" smtClean="0"/>
              <a:t>th</a:t>
            </a:r>
            <a:r>
              <a:rPr lang="en-US" sz="3200" dirty="0" smtClean="0"/>
              <a:t>, 2017</a:t>
            </a:r>
            <a:endParaRPr lang="en-CA" sz="32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7" y="4800600"/>
            <a:ext cx="8299266" cy="1123335"/>
          </a:xfrm>
          <a:prstGeom prst="rect">
            <a:avLst/>
          </a:prstGeom>
        </p:spPr>
      </p:pic>
    </p:spTree>
    <p:extLst>
      <p:ext uri="{BB962C8B-B14F-4D97-AF65-F5344CB8AC3E}">
        <p14:creationId xmlns:p14="http://schemas.microsoft.com/office/powerpoint/2010/main" val="22188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Canada-Ontario Job Grant (COJG)</a:t>
            </a:r>
            <a:endParaRPr lang="en-CA" dirty="0"/>
          </a:p>
        </p:txBody>
      </p:sp>
      <p:sp>
        <p:nvSpPr>
          <p:cNvPr id="3" name="Content Placeholder 2"/>
          <p:cNvSpPr>
            <a:spLocks noGrp="1"/>
          </p:cNvSpPr>
          <p:nvPr>
            <p:ph sz="quarter" idx="1"/>
          </p:nvPr>
        </p:nvSpPr>
        <p:spPr/>
        <p:txBody>
          <a:bodyPr>
            <a:normAutofit fontScale="92500" lnSpcReduction="20000"/>
          </a:bodyPr>
          <a:lstStyle/>
          <a:p>
            <a:r>
              <a:rPr lang="en-US" dirty="0" smtClean="0"/>
              <a:t>Opportunity for employers to invest in their workforce, with help from the government</a:t>
            </a:r>
          </a:p>
          <a:p>
            <a:r>
              <a:rPr lang="en-US" dirty="0" smtClean="0"/>
              <a:t>Provide direct financial support to individual employers who wish to purchase training for their employees</a:t>
            </a:r>
          </a:p>
          <a:p>
            <a:r>
              <a:rPr lang="en-US" dirty="0" smtClean="0"/>
              <a:t>Available to small, medium and large businesses with a plan to deliver short-term training to existing and new employees</a:t>
            </a:r>
          </a:p>
          <a:p>
            <a:r>
              <a:rPr lang="en-US" dirty="0" smtClean="0"/>
              <a:t>Provide up to $10,000 in government support per person for training costs</a:t>
            </a:r>
          </a:p>
          <a:p>
            <a:pPr lvl="1"/>
            <a:r>
              <a:rPr lang="en-US" dirty="0" smtClean="0"/>
              <a:t>Business with under 50 employers: </a:t>
            </a:r>
          </a:p>
          <a:p>
            <a:pPr lvl="2"/>
            <a:r>
              <a:rPr lang="en-US" b="1" dirty="0" smtClean="0"/>
              <a:t>CEC pays </a:t>
            </a:r>
            <a:r>
              <a:rPr lang="en-US" b="1" dirty="0" smtClean="0"/>
              <a:t>83% </a:t>
            </a:r>
            <a:r>
              <a:rPr lang="en-US" dirty="0" smtClean="0"/>
              <a:t>and business pays 17% of training</a:t>
            </a:r>
          </a:p>
          <a:p>
            <a:pPr lvl="1"/>
            <a:r>
              <a:rPr lang="en-US" dirty="0" smtClean="0"/>
              <a:t>Businesses with over 50 employees</a:t>
            </a:r>
          </a:p>
          <a:p>
            <a:pPr lvl="2"/>
            <a:r>
              <a:rPr lang="en-US" b="1" dirty="0" smtClean="0"/>
              <a:t>CEC pays 66% </a:t>
            </a:r>
            <a:r>
              <a:rPr lang="en-US" dirty="0" smtClean="0"/>
              <a:t>and business pays 34% of training</a:t>
            </a:r>
            <a:endParaRPr lang="en-CA" dirty="0"/>
          </a:p>
        </p:txBody>
      </p:sp>
    </p:spTree>
    <p:extLst>
      <p:ext uri="{BB962C8B-B14F-4D97-AF65-F5344CB8AC3E}">
        <p14:creationId xmlns:p14="http://schemas.microsoft.com/office/powerpoint/2010/main" val="7727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Canada-Ontario Job Grant (COJG)</a:t>
            </a:r>
            <a:endParaRPr lang="en-CA" dirty="0"/>
          </a:p>
        </p:txBody>
      </p:sp>
      <p:sp>
        <p:nvSpPr>
          <p:cNvPr id="6" name="Text Placeholder 5"/>
          <p:cNvSpPr>
            <a:spLocks noGrp="1"/>
          </p:cNvSpPr>
          <p:nvPr>
            <p:ph type="body" idx="1"/>
          </p:nvPr>
        </p:nvSpPr>
        <p:spPr/>
        <p:txBody>
          <a:bodyPr/>
          <a:lstStyle/>
          <a:p>
            <a:r>
              <a:rPr lang="en-US" dirty="0" smtClean="0"/>
              <a:t>Potential Candidates</a:t>
            </a:r>
            <a:endParaRPr lang="en-CA" dirty="0"/>
          </a:p>
        </p:txBody>
      </p:sp>
      <p:sp>
        <p:nvSpPr>
          <p:cNvPr id="8" name="Text Placeholder 7"/>
          <p:cNvSpPr>
            <a:spLocks noGrp="1"/>
          </p:cNvSpPr>
          <p:nvPr>
            <p:ph type="body" sz="half" idx="3"/>
          </p:nvPr>
        </p:nvSpPr>
        <p:spPr/>
        <p:txBody>
          <a:bodyPr/>
          <a:lstStyle/>
          <a:p>
            <a:r>
              <a:rPr lang="en-US" dirty="0" smtClean="0"/>
              <a:t>Employer Eligibility </a:t>
            </a:r>
            <a:endParaRPr lang="en-CA" dirty="0"/>
          </a:p>
        </p:txBody>
      </p:sp>
      <p:sp>
        <p:nvSpPr>
          <p:cNvPr id="7" name="Content Placeholder 6"/>
          <p:cNvSpPr>
            <a:spLocks noGrp="1"/>
          </p:cNvSpPr>
          <p:nvPr>
            <p:ph sz="half" idx="2"/>
          </p:nvPr>
        </p:nvSpPr>
        <p:spPr/>
        <p:txBody>
          <a:bodyPr>
            <a:normAutofit fontScale="92500" lnSpcReduction="10000"/>
          </a:bodyPr>
          <a:lstStyle/>
          <a:p>
            <a:pPr lvl="0"/>
            <a:r>
              <a:rPr lang="en-US" dirty="0" smtClean="0"/>
              <a:t>Must be employed by company requesting the training (can be a new hire)</a:t>
            </a:r>
            <a:endParaRPr lang="en-CA" dirty="0" smtClean="0"/>
          </a:p>
          <a:p>
            <a:pPr lvl="0"/>
            <a:r>
              <a:rPr lang="en-US" dirty="0" smtClean="0"/>
              <a:t>Cannot be participating in a full time training or education program</a:t>
            </a:r>
            <a:endParaRPr lang="en-CA" dirty="0" smtClean="0"/>
          </a:p>
          <a:p>
            <a:pPr lvl="0"/>
            <a:r>
              <a:rPr lang="en-US" dirty="0" smtClean="0"/>
              <a:t>Cannot be in receipt of training incentive during the time of the Canada Ontario Job Grant</a:t>
            </a:r>
            <a:endParaRPr lang="en-CA" dirty="0" smtClean="0"/>
          </a:p>
          <a:p>
            <a:endParaRPr lang="en-CA" dirty="0"/>
          </a:p>
        </p:txBody>
      </p:sp>
      <p:sp>
        <p:nvSpPr>
          <p:cNvPr id="3" name="Wave 2"/>
          <p:cNvSpPr/>
          <p:nvPr/>
        </p:nvSpPr>
        <p:spPr>
          <a:xfrm>
            <a:off x="4953000" y="4419600"/>
            <a:ext cx="3733800" cy="1752600"/>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9" name="Content Placeholder 8"/>
          <p:cNvSpPr>
            <a:spLocks noGrp="1"/>
          </p:cNvSpPr>
          <p:nvPr>
            <p:ph sz="half" idx="4"/>
          </p:nvPr>
        </p:nvSpPr>
        <p:spPr/>
        <p:txBody>
          <a:bodyPr>
            <a:normAutofit fontScale="92500" lnSpcReduction="10000"/>
          </a:bodyPr>
          <a:lstStyle/>
          <a:p>
            <a:pPr lvl="0"/>
            <a:r>
              <a:rPr lang="en-US" dirty="0" smtClean="0"/>
              <a:t>Employer located in Ontario</a:t>
            </a:r>
          </a:p>
          <a:p>
            <a:pPr lvl="0"/>
            <a:r>
              <a:rPr lang="en-US" dirty="0" smtClean="0"/>
              <a:t>WSIB or private workplace accident insurance </a:t>
            </a:r>
          </a:p>
          <a:p>
            <a:pPr lvl="0"/>
            <a:r>
              <a:rPr lang="en-US" dirty="0" smtClean="0"/>
              <a:t>Third party liability </a:t>
            </a:r>
            <a:r>
              <a:rPr lang="en-US" dirty="0" smtClean="0"/>
              <a:t>insurance </a:t>
            </a:r>
            <a:endParaRPr lang="en-US" dirty="0" smtClean="0"/>
          </a:p>
          <a:p>
            <a:pPr marL="0" lvl="0" indent="0">
              <a:buNone/>
            </a:pPr>
            <a:endParaRPr lang="en-US" dirty="0"/>
          </a:p>
          <a:p>
            <a:pPr marL="0" lvl="0" indent="0" algn="ctr">
              <a:buNone/>
            </a:pPr>
            <a:r>
              <a:rPr lang="en-US" b="1" dirty="0" smtClean="0"/>
              <a:t>COGJ application assistance and support provided by CEC</a:t>
            </a:r>
            <a:endParaRPr lang="en-CA" b="1" dirty="0"/>
          </a:p>
        </p:txBody>
      </p:sp>
    </p:spTree>
    <p:extLst>
      <p:ext uri="{BB962C8B-B14F-4D97-AF65-F5344CB8AC3E}">
        <p14:creationId xmlns:p14="http://schemas.microsoft.com/office/powerpoint/2010/main" val="38253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Canada-Ontario Job Grant (COJG)</a:t>
            </a:r>
            <a:endParaRPr lang="en-C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974785605"/>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74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a:t>
            </a:r>
            <a:endParaRPr lang="en-CA" dirty="0"/>
          </a:p>
        </p:txBody>
      </p:sp>
      <p:sp>
        <p:nvSpPr>
          <p:cNvPr id="3" name="Content Placeholder 2"/>
          <p:cNvSpPr>
            <a:spLocks noGrp="1"/>
          </p:cNvSpPr>
          <p:nvPr>
            <p:ph sz="quarter" idx="1"/>
          </p:nvPr>
        </p:nvSpPr>
        <p:spPr/>
        <p:txBody>
          <a:bodyPr/>
          <a:lstStyle/>
          <a:p>
            <a:r>
              <a:rPr lang="en-US" dirty="0" smtClean="0"/>
              <a:t>Apprentice and employer registration completed at CEC</a:t>
            </a:r>
          </a:p>
          <a:p>
            <a:r>
              <a:rPr lang="en-US" dirty="0" smtClean="0"/>
              <a:t>Many unique benefits</a:t>
            </a:r>
          </a:p>
          <a:p>
            <a:r>
              <a:rPr lang="en-US" dirty="0" smtClean="0"/>
              <a:t>$2000 signing bonus for new apprentices </a:t>
            </a:r>
          </a:p>
          <a:p>
            <a:r>
              <a:rPr lang="en-US" dirty="0" smtClean="0"/>
              <a:t>Member of Apprenticeship Network </a:t>
            </a:r>
            <a:endParaRPr lang="en-CA"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63" y="4495800"/>
            <a:ext cx="7566875" cy="1575783"/>
          </a:xfrm>
          <a:prstGeom prst="rect">
            <a:avLst/>
          </a:prstGeom>
        </p:spPr>
      </p:pic>
    </p:spTree>
    <p:extLst>
      <p:ext uri="{BB962C8B-B14F-4D97-AF65-F5344CB8AC3E}">
        <p14:creationId xmlns:p14="http://schemas.microsoft.com/office/powerpoint/2010/main" val="24656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 </a:t>
            </a:r>
            <a:endParaRPr lang="en-CA"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“Business Advisor/Job Developer Stephanie Shrum at Community Employment Choices has unquestionably been a wealth of information for us as (business) owners. She has guided us through utilizing the Employment Service Training Incentive program with our two most recent employee hires, Both of whom have been successful. Stephanie has also helped us to access the Canada-Ontario Job Grant. This program has given us the opportunity to offer programs that further the skills of our staff and help build a stronger team. We deeply appreciate all Stephanie has done for us, and express our thanks for her time and support in helping us grow our business with confidence. We will continue to recommend her service to other business owners like ourselves.”</a:t>
            </a:r>
          </a:p>
          <a:p>
            <a:endParaRPr lang="en-CA" dirty="0"/>
          </a:p>
        </p:txBody>
      </p:sp>
    </p:spTree>
    <p:extLst>
      <p:ext uri="{BB962C8B-B14F-4D97-AF65-F5344CB8AC3E}">
        <p14:creationId xmlns:p14="http://schemas.microsoft.com/office/powerpoint/2010/main" val="3344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 </a:t>
            </a:r>
            <a:endParaRPr lang="en-CA"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“At [***] - Strathroy, our employees are an important part of our continued growth and success! Stephanie Shrum and the team at Community Employment Choices (CEC) have been a valuable resource in helping us to recruit and develop both our existing and new Team Members. We have benefitted from the Canada-Ontario Job Grant to offer skills training to enhance our employee's knowledge and the Job Matching Placement Incentive to subsidize portions of the cost of hiring new employees. CEC has also been able to assist in organizing and implementing job fairs to attract potential candidates. The continued commitment of CEC informing employers of new and existing services, programs and grants, as well as assisting in the administration of the programs and continued ongoing communication is invaluable to our company to helping us have better employees.”</a:t>
            </a:r>
            <a:endParaRPr lang="en-CA" dirty="0"/>
          </a:p>
        </p:txBody>
      </p:sp>
    </p:spTree>
    <p:extLst>
      <p:ext uri="{BB962C8B-B14F-4D97-AF65-F5344CB8AC3E}">
        <p14:creationId xmlns:p14="http://schemas.microsoft.com/office/powerpoint/2010/main" val="25672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sp>
        <p:nvSpPr>
          <p:cNvPr id="3" name="Content Placeholder 2"/>
          <p:cNvSpPr>
            <a:spLocks noGrp="1"/>
          </p:cNvSpPr>
          <p:nvPr>
            <p:ph sz="quarter" idx="1"/>
          </p:nvPr>
        </p:nvSpPr>
        <p:spPr/>
        <p:txBody>
          <a:bodyPr/>
          <a:lstStyle/>
          <a:p>
            <a:pPr marL="0" indent="0">
              <a:buNone/>
            </a:pPr>
            <a:r>
              <a:rPr lang="en-US" dirty="0" smtClean="0"/>
              <a:t>Stephanie Shrum</a:t>
            </a:r>
          </a:p>
          <a:p>
            <a:pPr marL="0" indent="0">
              <a:buNone/>
            </a:pPr>
            <a:r>
              <a:rPr lang="en-US" dirty="0" smtClean="0"/>
              <a:t>Business Advisor/Job Developer</a:t>
            </a:r>
          </a:p>
          <a:p>
            <a:pPr marL="0" indent="0">
              <a:buNone/>
            </a:pPr>
            <a:r>
              <a:rPr lang="en-US" dirty="0" smtClean="0"/>
              <a:t>Community Employment Choices</a:t>
            </a:r>
          </a:p>
          <a:p>
            <a:pPr marL="0" indent="0">
              <a:buNone/>
            </a:pPr>
            <a:r>
              <a:rPr lang="en-US" dirty="0" smtClean="0"/>
              <a:t>www.communityemploymentchoices.ca </a:t>
            </a:r>
          </a:p>
          <a:p>
            <a:pPr marL="0" indent="0">
              <a:buNone/>
            </a:pPr>
            <a:r>
              <a:rPr lang="en-US" dirty="0" smtClean="0"/>
              <a:t>16B Second Street, Strathroy, ON N7G 3H8</a:t>
            </a:r>
          </a:p>
          <a:p>
            <a:pPr marL="0" indent="0">
              <a:buNone/>
            </a:pPr>
            <a:r>
              <a:rPr lang="en-US" dirty="0" smtClean="0"/>
              <a:t>Phone: 519-245-4500/1-888-478-2111 ext. 205</a:t>
            </a:r>
          </a:p>
          <a:p>
            <a:pPr marL="0" indent="0">
              <a:buNone/>
            </a:pPr>
            <a:r>
              <a:rPr lang="en-US" dirty="0" smtClean="0"/>
              <a:t>Fax: 519-245-4507</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62" y="5838825"/>
            <a:ext cx="4714875" cy="638175"/>
          </a:xfrm>
          <a:prstGeom prst="rect">
            <a:avLst/>
          </a:prstGeom>
        </p:spPr>
      </p:pic>
    </p:spTree>
    <p:extLst>
      <p:ext uri="{BB962C8B-B14F-4D97-AF65-F5344CB8AC3E}">
        <p14:creationId xmlns:p14="http://schemas.microsoft.com/office/powerpoint/2010/main" val="262340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Employment Choices </a:t>
            </a:r>
            <a:br>
              <a:rPr lang="en-US" dirty="0" smtClean="0"/>
            </a:br>
            <a:r>
              <a:rPr lang="en-US" dirty="0" smtClean="0"/>
              <a:t>(CEC) for Employers</a:t>
            </a:r>
            <a:endParaRPr lang="en-CA"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smtClean="0"/>
              <a:t>Provides employers in Middlesex County communities with: </a:t>
            </a:r>
          </a:p>
          <a:p>
            <a:r>
              <a:rPr lang="en-US" dirty="0" smtClean="0"/>
              <a:t>Assistance for your hiring process</a:t>
            </a:r>
          </a:p>
          <a:p>
            <a:r>
              <a:rPr lang="en-US" dirty="0" smtClean="0"/>
              <a:t>Information on the local labour market </a:t>
            </a:r>
          </a:p>
          <a:p>
            <a:r>
              <a:rPr lang="en-US" dirty="0" smtClean="0"/>
              <a:t>Posting employment opportunities on the CEC Job Board</a:t>
            </a:r>
          </a:p>
          <a:p>
            <a:pPr lvl="1"/>
            <a:r>
              <a:rPr lang="en-US" dirty="0" smtClean="0"/>
              <a:t>Hosting Job Fairs </a:t>
            </a:r>
          </a:p>
          <a:p>
            <a:r>
              <a:rPr lang="en-US" b="1" dirty="0" smtClean="0"/>
              <a:t>Incentives</a:t>
            </a:r>
            <a:r>
              <a:rPr lang="en-US" dirty="0" smtClean="0"/>
              <a:t> to support wages, apprenticeship, and placement </a:t>
            </a:r>
          </a:p>
          <a:p>
            <a:pPr lvl="1"/>
            <a:r>
              <a:rPr lang="en-US" dirty="0" smtClean="0"/>
              <a:t>Job Matching, Placement, and Incentive</a:t>
            </a:r>
          </a:p>
          <a:p>
            <a:pPr lvl="1"/>
            <a:r>
              <a:rPr lang="en-US" dirty="0" smtClean="0"/>
              <a:t>Canada-Ontario Job Grant</a:t>
            </a:r>
          </a:p>
          <a:p>
            <a:pPr lvl="1"/>
            <a:r>
              <a:rPr lang="en-US" dirty="0" smtClean="0"/>
              <a:t>Youth Job Connection</a:t>
            </a:r>
          </a:p>
          <a:p>
            <a:pPr lvl="1"/>
            <a:r>
              <a:rPr lang="en-US" dirty="0" smtClean="0"/>
              <a:t>Apprenticeship </a:t>
            </a:r>
          </a:p>
          <a:p>
            <a:r>
              <a:rPr lang="en-US" dirty="0" smtClean="0"/>
              <a:t>Employment services are available at </a:t>
            </a:r>
            <a:r>
              <a:rPr lang="en-US" b="1" dirty="0" smtClean="0"/>
              <a:t>NO-COST </a:t>
            </a:r>
            <a:endParaRPr lang="en-CA" b="1" dirty="0"/>
          </a:p>
        </p:txBody>
      </p:sp>
    </p:spTree>
    <p:extLst>
      <p:ext uri="{BB962C8B-B14F-4D97-AF65-F5344CB8AC3E}">
        <p14:creationId xmlns:p14="http://schemas.microsoft.com/office/powerpoint/2010/main" val="10969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 Website</a:t>
            </a:r>
            <a:endParaRPr lang="en-CA" dirty="0"/>
          </a:p>
        </p:txBody>
      </p:sp>
      <p:pic>
        <p:nvPicPr>
          <p:cNvPr id="4" name="Content Placeholder 3" descr="Screen Clipping">
            <a:hlinkClick r:id="rId2"/>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90600" y="1447800"/>
            <a:ext cx="7600384" cy="4572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486400" y="19812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Up Arrow 7"/>
          <p:cNvSpPr/>
          <p:nvPr/>
        </p:nvSpPr>
        <p:spPr>
          <a:xfrm>
            <a:off x="5562600" y="2783758"/>
            <a:ext cx="457200" cy="838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2517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 Job Board</a:t>
            </a:r>
            <a:endParaRPr lang="en-CA" dirty="0"/>
          </a:p>
        </p:txBody>
      </p:sp>
      <p:pic>
        <p:nvPicPr>
          <p:cNvPr id="4" name="Content Placeholder 3" descr="Screen Clipping">
            <a:hlinkClick r:id="rId2"/>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00408" y="1447800"/>
            <a:ext cx="7600384" cy="4572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553200" y="19812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651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 for Employers </a:t>
            </a:r>
            <a:endParaRPr lang="en-CA" dirty="0"/>
          </a:p>
        </p:txBody>
      </p:sp>
      <p:sp>
        <p:nvSpPr>
          <p:cNvPr id="3" name="Content Placeholder 2"/>
          <p:cNvSpPr>
            <a:spLocks noGrp="1"/>
          </p:cNvSpPr>
          <p:nvPr>
            <p:ph sz="quarter" idx="1"/>
          </p:nvPr>
        </p:nvSpPr>
        <p:spPr/>
        <p:txBody>
          <a:bodyPr/>
          <a:lstStyle/>
          <a:p>
            <a:pPr marL="0" indent="0">
              <a:buNone/>
            </a:pPr>
            <a:endParaRPr lang="en-US" b="1" dirty="0" smtClean="0"/>
          </a:p>
          <a:p>
            <a:pPr marL="0" indent="0">
              <a:buNone/>
            </a:pPr>
            <a:r>
              <a:rPr lang="en-US" b="1" dirty="0" smtClean="0"/>
              <a:t>Job Matching, Placement and Incentives (JMPI) </a:t>
            </a:r>
          </a:p>
          <a:p>
            <a:pPr marL="0" indent="0">
              <a:buNone/>
            </a:pPr>
            <a:endParaRPr lang="en-US" b="1" dirty="0" smtClean="0"/>
          </a:p>
          <a:p>
            <a:pPr marL="0" indent="0">
              <a:buNone/>
            </a:pPr>
            <a:r>
              <a:rPr lang="en-US" b="1" dirty="0" smtClean="0"/>
              <a:t>Youth Job Connection (YJC)</a:t>
            </a:r>
          </a:p>
          <a:p>
            <a:pPr marL="0" indent="0">
              <a:buNone/>
            </a:pPr>
            <a:endParaRPr lang="en-US" b="1" dirty="0" smtClean="0"/>
          </a:p>
          <a:p>
            <a:pPr marL="0" indent="0">
              <a:buNone/>
            </a:pPr>
            <a:r>
              <a:rPr lang="en-US" b="1" dirty="0" smtClean="0"/>
              <a:t>Canada Ontario Job Grant (COGJ)</a:t>
            </a:r>
          </a:p>
          <a:p>
            <a:pPr marL="0" indent="0">
              <a:buNone/>
            </a:pPr>
            <a:endParaRPr lang="en-US" b="1" dirty="0" smtClean="0"/>
          </a:p>
          <a:p>
            <a:pPr marL="0" indent="0">
              <a:buNone/>
            </a:pPr>
            <a:r>
              <a:rPr lang="en-US" b="1" dirty="0" smtClean="0"/>
              <a:t>Apprenticeship</a:t>
            </a:r>
          </a:p>
        </p:txBody>
      </p:sp>
    </p:spTree>
    <p:extLst>
      <p:ext uri="{BB962C8B-B14F-4D97-AF65-F5344CB8AC3E}">
        <p14:creationId xmlns:p14="http://schemas.microsoft.com/office/powerpoint/2010/main" val="2665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Matching, Placement and Incentives (JMPI)</a:t>
            </a:r>
            <a:endParaRPr lang="en-CA" dirty="0"/>
          </a:p>
        </p:txBody>
      </p:sp>
      <p:sp>
        <p:nvSpPr>
          <p:cNvPr id="6" name="Text Placeholder 5"/>
          <p:cNvSpPr>
            <a:spLocks noGrp="1"/>
          </p:cNvSpPr>
          <p:nvPr>
            <p:ph sz="quarter" idx="1"/>
          </p:nvPr>
        </p:nvSpPr>
        <p:spPr/>
        <p:txBody>
          <a:bodyPr>
            <a:normAutofit/>
          </a:bodyPr>
          <a:lstStyle/>
          <a:p>
            <a:r>
              <a:rPr lang="en-US" dirty="0" smtClean="0"/>
              <a:t>Help you attract and recruit the employees with the skills you need </a:t>
            </a:r>
          </a:p>
          <a:p>
            <a:pPr lvl="1"/>
            <a:r>
              <a:rPr lang="en-US" dirty="0" smtClean="0"/>
              <a:t>Post employment opportunities on the CEC Job Board</a:t>
            </a:r>
          </a:p>
          <a:p>
            <a:pPr lvl="1"/>
            <a:r>
              <a:rPr lang="en-US" dirty="0" smtClean="0"/>
              <a:t>Help identify human resource skill requirements</a:t>
            </a:r>
          </a:p>
          <a:p>
            <a:pPr lvl="1"/>
            <a:r>
              <a:rPr lang="en-US" dirty="0" smtClean="0"/>
              <a:t>Match position and workplace requirements to a participants’ skills, capabilities, interests and experience</a:t>
            </a:r>
          </a:p>
          <a:p>
            <a:r>
              <a:rPr lang="en-US" dirty="0" smtClean="0"/>
              <a:t>Employers may be eligible for financial incentives to offset some of the costs of providing on-the-job training and work experience</a:t>
            </a:r>
            <a:endParaRPr lang="en-CA" dirty="0"/>
          </a:p>
        </p:txBody>
      </p:sp>
    </p:spTree>
    <p:extLst>
      <p:ext uri="{BB962C8B-B14F-4D97-AF65-F5344CB8AC3E}">
        <p14:creationId xmlns:p14="http://schemas.microsoft.com/office/powerpoint/2010/main" val="12541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Matching, Placement and Incentives (JMPI)</a:t>
            </a:r>
            <a:endParaRPr lang="en-CA" dirty="0"/>
          </a:p>
        </p:txBody>
      </p:sp>
      <p:sp>
        <p:nvSpPr>
          <p:cNvPr id="6" name="Text Placeholder 5"/>
          <p:cNvSpPr>
            <a:spLocks noGrp="1"/>
          </p:cNvSpPr>
          <p:nvPr>
            <p:ph type="body" idx="1"/>
          </p:nvPr>
        </p:nvSpPr>
        <p:spPr/>
        <p:txBody>
          <a:bodyPr/>
          <a:lstStyle/>
          <a:p>
            <a:r>
              <a:rPr lang="en-US" dirty="0" smtClean="0"/>
              <a:t>Potential Candidates</a:t>
            </a:r>
            <a:endParaRPr lang="en-CA" dirty="0"/>
          </a:p>
        </p:txBody>
      </p:sp>
      <p:sp>
        <p:nvSpPr>
          <p:cNvPr id="8" name="Text Placeholder 7"/>
          <p:cNvSpPr>
            <a:spLocks noGrp="1"/>
          </p:cNvSpPr>
          <p:nvPr>
            <p:ph type="body" sz="half" idx="3"/>
          </p:nvPr>
        </p:nvSpPr>
        <p:spPr/>
        <p:txBody>
          <a:bodyPr/>
          <a:lstStyle/>
          <a:p>
            <a:r>
              <a:rPr lang="en-US" dirty="0" smtClean="0"/>
              <a:t>Employer Eligibility </a:t>
            </a:r>
            <a:endParaRPr lang="en-CA" dirty="0"/>
          </a:p>
        </p:txBody>
      </p:sp>
      <p:sp>
        <p:nvSpPr>
          <p:cNvPr id="7" name="Content Placeholder 6"/>
          <p:cNvSpPr>
            <a:spLocks noGrp="1"/>
          </p:cNvSpPr>
          <p:nvPr>
            <p:ph sz="half" idx="2"/>
          </p:nvPr>
        </p:nvSpPr>
        <p:spPr/>
        <p:txBody>
          <a:bodyPr>
            <a:normAutofit/>
          </a:bodyPr>
          <a:lstStyle/>
          <a:p>
            <a:r>
              <a:rPr lang="en-US" dirty="0" smtClean="0"/>
              <a:t>Unemployed or underemployed candidates (working less than 20 hours per week)</a:t>
            </a:r>
          </a:p>
          <a:p>
            <a:r>
              <a:rPr lang="en-US" dirty="0" smtClean="0"/>
              <a:t>Legally able to work at least 20 hours per week </a:t>
            </a:r>
            <a:endParaRPr lang="en-CA" dirty="0"/>
          </a:p>
        </p:txBody>
      </p:sp>
      <p:sp>
        <p:nvSpPr>
          <p:cNvPr id="9" name="Content Placeholder 8"/>
          <p:cNvSpPr>
            <a:spLocks noGrp="1"/>
          </p:cNvSpPr>
          <p:nvPr>
            <p:ph sz="half" idx="4"/>
          </p:nvPr>
        </p:nvSpPr>
        <p:spPr/>
        <p:txBody>
          <a:bodyPr>
            <a:normAutofit fontScale="77500" lnSpcReduction="20000"/>
          </a:bodyPr>
          <a:lstStyle/>
          <a:p>
            <a:pPr lvl="0"/>
            <a:r>
              <a:rPr lang="en-US" dirty="0" smtClean="0"/>
              <a:t>Be licensed to operate in Ontario</a:t>
            </a:r>
            <a:endParaRPr lang="en-CA" dirty="0" smtClean="0"/>
          </a:p>
          <a:p>
            <a:pPr lvl="0"/>
            <a:r>
              <a:rPr lang="en-US" dirty="0" smtClean="0"/>
              <a:t>Be compliant with legislation </a:t>
            </a:r>
          </a:p>
          <a:p>
            <a:pPr lvl="0"/>
            <a:r>
              <a:rPr lang="en-US" dirty="0" smtClean="0"/>
              <a:t>Provide job placements in Ontario</a:t>
            </a:r>
          </a:p>
          <a:p>
            <a:pPr lvl="0"/>
            <a:r>
              <a:rPr lang="en-US" dirty="0" smtClean="0"/>
              <a:t>Covered by WSIB or an alternative workplace safety insurance </a:t>
            </a:r>
            <a:endParaRPr lang="en-US" dirty="0"/>
          </a:p>
          <a:p>
            <a:pPr lvl="0"/>
            <a:r>
              <a:rPr lang="en-US" dirty="0"/>
              <a:t>H</a:t>
            </a:r>
            <a:r>
              <a:rPr lang="en-US" dirty="0" smtClean="0"/>
              <a:t>ave adequate third party liability insurance</a:t>
            </a:r>
            <a:endParaRPr lang="en-CA" dirty="0" smtClean="0"/>
          </a:p>
          <a:p>
            <a:pPr lvl="0"/>
            <a:r>
              <a:rPr lang="en-US" dirty="0" smtClean="0"/>
              <a:t>Provide job placements that do not displace current or laid-off employees</a:t>
            </a:r>
            <a:endParaRPr lang="en-CA" dirty="0"/>
          </a:p>
        </p:txBody>
      </p:sp>
    </p:spTree>
    <p:extLst>
      <p:ext uri="{BB962C8B-B14F-4D97-AF65-F5344CB8AC3E}">
        <p14:creationId xmlns:p14="http://schemas.microsoft.com/office/powerpoint/2010/main" val="201835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Job Connection (YJC)</a:t>
            </a:r>
            <a:endParaRPr lang="en-CA" dirty="0"/>
          </a:p>
        </p:txBody>
      </p:sp>
      <p:sp>
        <p:nvSpPr>
          <p:cNvPr id="3" name="Content Placeholder 2"/>
          <p:cNvSpPr>
            <a:spLocks noGrp="1"/>
          </p:cNvSpPr>
          <p:nvPr>
            <p:ph sz="quarter" idx="1"/>
          </p:nvPr>
        </p:nvSpPr>
        <p:spPr/>
        <p:txBody>
          <a:bodyPr/>
          <a:lstStyle/>
          <a:p>
            <a:r>
              <a:rPr lang="en-US" dirty="0" smtClean="0"/>
              <a:t>Provides 60 hours of pre-employment training </a:t>
            </a:r>
          </a:p>
          <a:p>
            <a:pPr lvl="1"/>
            <a:r>
              <a:rPr lang="en-US" dirty="0" smtClean="0"/>
              <a:t>WHMIS and Worker Health &amp; Safety </a:t>
            </a:r>
          </a:p>
          <a:p>
            <a:pPr lvl="1"/>
            <a:r>
              <a:rPr lang="en-US" dirty="0" smtClean="0"/>
              <a:t>Transferrable soft skill development </a:t>
            </a:r>
          </a:p>
          <a:p>
            <a:r>
              <a:rPr lang="en-US" dirty="0" smtClean="0"/>
              <a:t> Incentives for employers </a:t>
            </a:r>
          </a:p>
          <a:p>
            <a:pPr lvl="1"/>
            <a:r>
              <a:rPr lang="en-US" dirty="0" smtClean="0"/>
              <a:t>Two weeks full incentive</a:t>
            </a:r>
          </a:p>
          <a:p>
            <a:pPr lvl="1"/>
            <a:r>
              <a:rPr lang="en-US" dirty="0" smtClean="0"/>
              <a:t>Eight weeks continued training incentive</a:t>
            </a:r>
          </a:p>
          <a:p>
            <a:r>
              <a:rPr lang="en-US" dirty="0" smtClean="0"/>
              <a:t>Continuous support via CEC</a:t>
            </a:r>
          </a:p>
        </p:txBody>
      </p:sp>
    </p:spTree>
    <p:extLst>
      <p:ext uri="{BB962C8B-B14F-4D97-AF65-F5344CB8AC3E}">
        <p14:creationId xmlns:p14="http://schemas.microsoft.com/office/powerpoint/2010/main" val="6271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Job Connection (YJC)</a:t>
            </a:r>
            <a:endParaRPr lang="en-CA" dirty="0"/>
          </a:p>
        </p:txBody>
      </p:sp>
      <p:sp>
        <p:nvSpPr>
          <p:cNvPr id="6" name="Text Placeholder 5"/>
          <p:cNvSpPr>
            <a:spLocks noGrp="1"/>
          </p:cNvSpPr>
          <p:nvPr>
            <p:ph type="body" idx="1"/>
          </p:nvPr>
        </p:nvSpPr>
        <p:spPr/>
        <p:txBody>
          <a:bodyPr/>
          <a:lstStyle/>
          <a:p>
            <a:r>
              <a:rPr lang="en-US" dirty="0" smtClean="0"/>
              <a:t>Potential Candidates</a:t>
            </a:r>
            <a:endParaRPr lang="en-CA" dirty="0"/>
          </a:p>
        </p:txBody>
      </p:sp>
      <p:sp>
        <p:nvSpPr>
          <p:cNvPr id="8" name="Text Placeholder 7"/>
          <p:cNvSpPr>
            <a:spLocks noGrp="1"/>
          </p:cNvSpPr>
          <p:nvPr>
            <p:ph type="body" sz="half" idx="3"/>
          </p:nvPr>
        </p:nvSpPr>
        <p:spPr/>
        <p:txBody>
          <a:bodyPr/>
          <a:lstStyle/>
          <a:p>
            <a:r>
              <a:rPr lang="en-US" dirty="0" smtClean="0"/>
              <a:t>Employer Eligibility </a:t>
            </a:r>
            <a:endParaRPr lang="en-CA" dirty="0"/>
          </a:p>
        </p:txBody>
      </p:sp>
      <p:sp>
        <p:nvSpPr>
          <p:cNvPr id="7" name="Content Placeholder 6"/>
          <p:cNvSpPr>
            <a:spLocks noGrp="1"/>
          </p:cNvSpPr>
          <p:nvPr>
            <p:ph sz="half" idx="2"/>
          </p:nvPr>
        </p:nvSpPr>
        <p:spPr/>
        <p:txBody>
          <a:bodyPr>
            <a:normAutofit/>
          </a:bodyPr>
          <a:lstStyle/>
          <a:p>
            <a:r>
              <a:rPr lang="en-US" dirty="0" smtClean="0"/>
              <a:t>Age 15 to 29 </a:t>
            </a:r>
          </a:p>
          <a:p>
            <a:r>
              <a:rPr lang="en-US" dirty="0" smtClean="0"/>
              <a:t>A resident of Ontario</a:t>
            </a:r>
          </a:p>
          <a:p>
            <a:r>
              <a:rPr lang="en-US" dirty="0" smtClean="0"/>
              <a:t>Eligible to work in Canada</a:t>
            </a:r>
          </a:p>
          <a:p>
            <a:r>
              <a:rPr lang="en-US" dirty="0" smtClean="0"/>
              <a:t>Unemployed</a:t>
            </a:r>
          </a:p>
          <a:p>
            <a:r>
              <a:rPr lang="en-US" dirty="0" smtClean="0"/>
              <a:t>NOT participating in full-time training or education</a:t>
            </a:r>
            <a:endParaRPr lang="en-US" dirty="0"/>
          </a:p>
        </p:txBody>
      </p:sp>
      <p:sp>
        <p:nvSpPr>
          <p:cNvPr id="9" name="Content Placeholder 8"/>
          <p:cNvSpPr>
            <a:spLocks noGrp="1"/>
          </p:cNvSpPr>
          <p:nvPr>
            <p:ph sz="half" idx="4"/>
          </p:nvPr>
        </p:nvSpPr>
        <p:spPr/>
        <p:txBody>
          <a:bodyPr/>
          <a:lstStyle/>
          <a:p>
            <a:pPr lvl="0"/>
            <a:r>
              <a:rPr lang="en-US" dirty="0"/>
              <a:t>Covered by WSIB or an alternative workplace safety insurance </a:t>
            </a:r>
          </a:p>
          <a:p>
            <a:pPr lvl="0"/>
            <a:r>
              <a:rPr lang="en-US" dirty="0"/>
              <a:t>Have adequate third party liability insurance</a:t>
            </a:r>
            <a:endParaRPr lang="en-CA" dirty="0"/>
          </a:p>
        </p:txBody>
      </p:sp>
    </p:spTree>
    <p:extLst>
      <p:ext uri="{BB962C8B-B14F-4D97-AF65-F5344CB8AC3E}">
        <p14:creationId xmlns:p14="http://schemas.microsoft.com/office/powerpoint/2010/main" val="20507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EC">
      <a:dk1>
        <a:srgbClr val="2A468A"/>
      </a:dk1>
      <a:lt1>
        <a:sysClr val="window" lastClr="FFFFFF"/>
      </a:lt1>
      <a:dk2>
        <a:srgbClr val="E3712B"/>
      </a:dk2>
      <a:lt2>
        <a:srgbClr val="EEECE1"/>
      </a:lt2>
      <a:accent1>
        <a:srgbClr val="4F81BD"/>
      </a:accent1>
      <a:accent2>
        <a:srgbClr val="C0504D"/>
      </a:accent2>
      <a:accent3>
        <a:srgbClr val="9BBB59"/>
      </a:accent3>
      <a:accent4>
        <a:srgbClr val="8064A2"/>
      </a:accent4>
      <a:accent5>
        <a:srgbClr val="B25217"/>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416</TotalTime>
  <Words>856</Words>
  <Application>Microsoft Office PowerPoint</Application>
  <PresentationFormat>On-screen Show (4:3)</PresentationFormat>
  <Paragraphs>105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Landscape Ontario Chapter Meeting March 14th, 2017</vt:lpstr>
      <vt:lpstr>Community Employment Choices  (CEC) for Employers</vt:lpstr>
      <vt:lpstr>CEC Website</vt:lpstr>
      <vt:lpstr>CEC Job Board</vt:lpstr>
      <vt:lpstr>Incentives for Employers </vt:lpstr>
      <vt:lpstr>Job Matching, Placement and Incentives (JMPI)</vt:lpstr>
      <vt:lpstr>Job Matching, Placement and Incentives (JMPI)</vt:lpstr>
      <vt:lpstr>Youth Job Connection (YJC)</vt:lpstr>
      <vt:lpstr>Youth Job Connection (YJC)</vt:lpstr>
      <vt:lpstr>Canada-Ontario Job Grant (COJG)</vt:lpstr>
      <vt:lpstr>Canada-Ontario Job Grant (COJG)</vt:lpstr>
      <vt:lpstr>Canada-Ontario Job Grant (COJG)</vt:lpstr>
      <vt:lpstr>Apprenticeship</vt:lpstr>
      <vt:lpstr>Testimonials </vt:lpstr>
      <vt:lpstr>Testimonials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of Commerce  Lunch &amp; Learn Proposal</dc:title>
  <dc:creator>Kelly Van Den Hurk</dc:creator>
  <cp:lastModifiedBy>Stephanie Shrum</cp:lastModifiedBy>
  <cp:revision>39</cp:revision>
  <dcterms:created xsi:type="dcterms:W3CDTF">2016-11-14T15:45:59Z</dcterms:created>
  <dcterms:modified xsi:type="dcterms:W3CDTF">2017-03-14T13:49:44Z</dcterms:modified>
</cp:coreProperties>
</file>